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8" r:id="rId5"/>
    <p:sldId id="269" r:id="rId6"/>
    <p:sldId id="259" r:id="rId7"/>
    <p:sldId id="271" r:id="rId8"/>
    <p:sldId id="270" r:id="rId9"/>
    <p:sldId id="260" r:id="rId10"/>
    <p:sldId id="272" r:id="rId11"/>
    <p:sldId id="261" r:id="rId12"/>
    <p:sldId id="273" r:id="rId13"/>
    <p:sldId id="262" r:id="rId14"/>
    <p:sldId id="263" r:id="rId15"/>
    <p:sldId id="274" r:id="rId16"/>
    <p:sldId id="264" r:id="rId17"/>
    <p:sldId id="265" r:id="rId18"/>
    <p:sldId id="275" r:id="rId19"/>
    <p:sldId id="266" r:id="rId20"/>
    <p:sldId id="276" r:id="rId21"/>
    <p:sldId id="267" r:id="rId22"/>
    <p:sldId id="277" r:id="rId2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40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29/03/2014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29/03/2014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29/03/2014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29/03/2014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29/03/2014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29/03/2014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29/03/2014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29/03/2014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332656"/>
            <a:ext cx="7772400" cy="1470025"/>
          </a:xfrm>
          <a:blipFill>
            <a:blip r:embed="rId2"/>
            <a:tile tx="0" ty="0" sx="100000" sy="100000" flip="none" algn="tl"/>
          </a:blipFill>
        </p:spPr>
        <p:txBody>
          <a:bodyPr>
            <a:noAutofit/>
          </a:bodyPr>
          <a:lstStyle/>
          <a:p>
            <a:r>
              <a:rPr lang="es-CO" sz="4800" dirty="0" smtClean="0">
                <a:latin typeface="Algerian" pitchFamily="82" charset="0"/>
              </a:rPr>
              <a:t>EL VERBO EN CUATRO </a:t>
            </a:r>
            <a:r>
              <a:rPr lang="es-CO" sz="6600" dirty="0" smtClean="0">
                <a:solidFill>
                  <a:srgbClr val="C00000"/>
                </a:solidFill>
                <a:latin typeface="Algerian" pitchFamily="82" charset="0"/>
              </a:rPr>
              <a:t>DIMENCIONES</a:t>
            </a:r>
            <a:endParaRPr lang="es-CO" sz="6600" dirty="0">
              <a:solidFill>
                <a:srgbClr val="C00000"/>
              </a:solidFill>
              <a:latin typeface="Algerian" pitchFamily="82" charset="0"/>
            </a:endParaRPr>
          </a:p>
        </p:txBody>
      </p:sp>
      <p:pic>
        <p:nvPicPr>
          <p:cNvPr id="1028" name="Picture 4" descr="Nuestro Salvador, nuestro Mediador, nuestro Rey Venider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5816" y="3356992"/>
            <a:ext cx="5524500" cy="256222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382893">
            <a:off x="848153" y="3945534"/>
            <a:ext cx="2285459" cy="2112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rot="20346933">
            <a:off x="836365" y="3587827"/>
            <a:ext cx="1736694" cy="369332"/>
          </a:xfrm>
          <a:prstGeom prst="rect">
            <a:avLst/>
          </a:prstGeom>
        </p:spPr>
        <p:txBody>
          <a:bodyPr wrap="none">
            <a:spAutoFit/>
          </a:bodyPr>
          <a:lstStyle/>
          <a:p>
            <a:r>
              <a:rPr lang="es-CO" dirty="0"/>
              <a:t>Nuestro Creador</a:t>
            </a:r>
          </a:p>
        </p:txBody>
      </p:sp>
    </p:spTree>
    <p:extLst>
      <p:ext uri="{BB962C8B-B14F-4D97-AF65-F5344CB8AC3E}">
        <p14:creationId xmlns:p14="http://schemas.microsoft.com/office/powerpoint/2010/main" val="314847491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
            </a:r>
            <a:br>
              <a:rPr lang="es-CO" dirty="0" smtClean="0"/>
            </a:br>
            <a:r>
              <a:rPr lang="es-CO" sz="4900" b="1" dirty="0" smtClean="0">
                <a:solidFill>
                  <a:srgbClr val="FF0000"/>
                </a:solidFill>
                <a:latin typeface="Agency FB" pitchFamily="34" charset="0"/>
              </a:rPr>
              <a:t>CREADOR, </a:t>
            </a:r>
            <a:r>
              <a:rPr lang="es-CO" sz="4900" b="1" dirty="0">
                <a:solidFill>
                  <a:srgbClr val="FF0000"/>
                </a:solidFill>
                <a:latin typeface="Agency FB" pitchFamily="34" charset="0"/>
              </a:rPr>
              <a:t>SALVADOR, </a:t>
            </a:r>
            <a:r>
              <a:rPr lang="es-CO" sz="4900" b="1" dirty="0" smtClean="0">
                <a:solidFill>
                  <a:srgbClr val="FF0000"/>
                </a:solidFill>
                <a:latin typeface="Agency FB" pitchFamily="34" charset="0"/>
              </a:rPr>
              <a:t>INTERCESOR Y REY</a:t>
            </a:r>
            <a:r>
              <a:rPr lang="es-CO" sz="4900" b="1" dirty="0">
                <a:solidFill>
                  <a:srgbClr val="FF0000"/>
                </a:solidFill>
                <a:latin typeface="Agency FB" pitchFamily="34" charset="0"/>
              </a:rPr>
              <a:t>. </a:t>
            </a:r>
            <a:br>
              <a:rPr lang="es-CO" sz="4900" b="1" dirty="0">
                <a:solidFill>
                  <a:srgbClr val="FF0000"/>
                </a:solidFill>
                <a:latin typeface="Agency FB" pitchFamily="34" charset="0"/>
              </a:rPr>
            </a:br>
            <a:endParaRPr lang="es-CO" b="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8229600" cy="4997152"/>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pPr marL="0" indent="0" algn="ctr">
              <a:buNone/>
            </a:pPr>
            <a:r>
              <a:rPr lang="es-CO" dirty="0" smtClean="0"/>
              <a:t>Por medio de la Palabra de Dios sabemos que El Señor Jesucristo tiene pleno poder para tener estas cuatro dimensiones:</a:t>
            </a:r>
          </a:p>
          <a:p>
            <a:pPr marL="0" indent="0">
              <a:buNone/>
            </a:pPr>
            <a:endParaRPr lang="es-CO" dirty="0" smtClean="0"/>
          </a:p>
          <a:p>
            <a:pPr marL="0" indent="0" algn="ctr">
              <a:buNone/>
            </a:pPr>
            <a:r>
              <a:rPr lang="es-CO" dirty="0" smtClean="0"/>
              <a:t>Es el Creador del universo Juan 1: 1-3.</a:t>
            </a:r>
          </a:p>
          <a:p>
            <a:pPr marL="0" indent="0" algn="ctr">
              <a:buNone/>
            </a:pPr>
            <a:r>
              <a:rPr lang="es-CO" dirty="0" smtClean="0"/>
              <a:t>Es nuestro Salvador. Juan 1:14.</a:t>
            </a:r>
          </a:p>
          <a:p>
            <a:pPr marL="0" indent="0" algn="ctr">
              <a:buNone/>
            </a:pPr>
            <a:r>
              <a:rPr lang="es-CO" dirty="0" smtClean="0"/>
              <a:t>Es nuestro intercesor. 1Juan 2:1.</a:t>
            </a:r>
          </a:p>
          <a:p>
            <a:pPr marL="0" indent="0" algn="ctr">
              <a:buNone/>
            </a:pPr>
            <a:r>
              <a:rPr lang="es-CO" dirty="0" smtClean="0"/>
              <a:t>Algún día vendrá como Rey de reyes. Apoc.19:13,16.Amen.</a:t>
            </a:r>
          </a:p>
          <a:p>
            <a:endParaRPr lang="es-CO" dirty="0"/>
          </a:p>
          <a:p>
            <a:endParaRPr lang="es-CO" dirty="0" smtClean="0"/>
          </a:p>
          <a:p>
            <a:endParaRPr lang="es-CO" dirty="0"/>
          </a:p>
        </p:txBody>
      </p:sp>
    </p:spTree>
    <p:extLst>
      <p:ext uri="{BB962C8B-B14F-4D97-AF65-F5344CB8AC3E}">
        <p14:creationId xmlns:p14="http://schemas.microsoft.com/office/powerpoint/2010/main" val="267275180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2" end="2"/>
                                            </p:txEl>
                                          </p:spTgt>
                                        </p:tgtEl>
                                      </p:cBhvr>
                                    </p:animEffect>
                                  </p:childTnLst>
                                </p:cTn>
                              </p:par>
                              <p:par>
                                <p:cTn id="16" presetID="31"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 calcmode="lin" valueType="num">
                                      <p:cBhvr>
                                        <p:cTn id="18"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0"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1" dur="1000"/>
                                        <p:tgtEl>
                                          <p:spTgt spid="3">
                                            <p:txEl>
                                              <p:pRg st="3" end="3"/>
                                            </p:txEl>
                                          </p:spTgt>
                                        </p:tgtEl>
                                      </p:cBhvr>
                                    </p:animEffect>
                                  </p:childTnLst>
                                </p:cTn>
                              </p:par>
                              <p:par>
                                <p:cTn id="22" presetID="31" presetClass="entr" presetSubtype="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 calcmode="lin" valueType="num">
                                      <p:cBhvr>
                                        <p:cTn id="24"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5"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6"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7" dur="1000"/>
                                        <p:tgtEl>
                                          <p:spTgt spid="3">
                                            <p:txEl>
                                              <p:pRg st="4" end="4"/>
                                            </p:txEl>
                                          </p:spTgt>
                                        </p:tgtEl>
                                      </p:cBhvr>
                                    </p:animEffect>
                                  </p:childTnLst>
                                </p:cTn>
                              </p:par>
                              <p:par>
                                <p:cTn id="28" presetID="31"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 calcmode="lin" valueType="num">
                                      <p:cBhvr>
                                        <p:cTn id="30"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1"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2"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3"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1"/>
            <a:ext cx="8229600" cy="2088232"/>
          </a:xfrm>
        </p:spPr>
        <p:txBody>
          <a:bodyPr>
            <a:normAutofit fontScale="92500" lnSpcReduction="20000"/>
          </a:bodyPr>
          <a:lstStyle/>
          <a:p>
            <a:pPr marL="0" indent="0" algn="ctr" fontAlgn="t">
              <a:buNone/>
            </a:pPr>
            <a:r>
              <a:rPr lang="es-CO" sz="3900" b="1" dirty="0" smtClean="0"/>
              <a:t>En este tema vamos </a:t>
            </a:r>
            <a:r>
              <a:rPr lang="es-CO" sz="3900" b="1" dirty="0"/>
              <a:t>a </a:t>
            </a:r>
            <a:r>
              <a:rPr lang="es-CO" sz="3900" b="1" dirty="0" smtClean="0"/>
              <a:t>estudiar </a:t>
            </a:r>
            <a:r>
              <a:rPr lang="es-CO" sz="3900" b="1" dirty="0"/>
              <a:t>el ministerio presente del Señor Jesús</a:t>
            </a:r>
            <a:r>
              <a:rPr lang="es-CO" sz="3900" b="1" dirty="0" smtClean="0"/>
              <a:t>.</a:t>
            </a:r>
          </a:p>
          <a:p>
            <a:pPr marL="0" indent="0" algn="ctr" fontAlgn="t">
              <a:buNone/>
            </a:pPr>
            <a:r>
              <a:rPr lang="es-CO" sz="3900" b="1" dirty="0" smtClean="0"/>
              <a:t> </a:t>
            </a:r>
          </a:p>
          <a:p>
            <a:pPr marL="0" indent="0" algn="ctr" fontAlgn="t">
              <a:buNone/>
            </a:pPr>
            <a:r>
              <a:rPr lang="es-CO" sz="3500" b="1" u="sng" dirty="0" smtClean="0"/>
              <a:t>¿</a:t>
            </a:r>
            <a:r>
              <a:rPr lang="es-CO" sz="3500" b="1" u="sng" dirty="0"/>
              <a:t>Qué está haciendo el Señor Jesús ahora? </a:t>
            </a:r>
            <a:endParaRPr lang="es-CO" sz="3500" b="1" u="sng" dirty="0" smtClean="0"/>
          </a:p>
        </p:txBody>
      </p:sp>
      <p:sp>
        <p:nvSpPr>
          <p:cNvPr id="4" name="3 Rectángulo"/>
          <p:cNvSpPr/>
          <p:nvPr/>
        </p:nvSpPr>
        <p:spPr>
          <a:xfrm>
            <a:off x="251520" y="2636912"/>
            <a:ext cx="5688632" cy="1661993"/>
          </a:xfrm>
          <a:prstGeom prst="rect">
            <a:avLst/>
          </a:prstGeom>
        </p:spPr>
        <p:txBody>
          <a:bodyPr wrap="square">
            <a:spAutoFit/>
          </a:bodyPr>
          <a:lstStyle/>
          <a:p>
            <a:r>
              <a:rPr lang="es-CO" sz="2800" dirty="0"/>
              <a:t>Él está en el Cielo intercediendo por todos los que creen en Él. Él es nuestro Gran Mediador.</a:t>
            </a:r>
          </a:p>
          <a:p>
            <a:endParaRPr lang="es-CO" dirty="0"/>
          </a:p>
        </p:txBody>
      </p:sp>
      <p:sp>
        <p:nvSpPr>
          <p:cNvPr id="5" name="4 Rectángulo"/>
          <p:cNvSpPr/>
          <p:nvPr/>
        </p:nvSpPr>
        <p:spPr>
          <a:xfrm>
            <a:off x="814384" y="4581128"/>
            <a:ext cx="7790089" cy="2308324"/>
          </a:xfrm>
          <a:prstGeom prst="rect">
            <a:avLst/>
          </a:prstGeom>
        </p:spPr>
        <p:txBody>
          <a:bodyPr wrap="square">
            <a:spAutoFit/>
          </a:bodyPr>
          <a:lstStyle/>
          <a:p>
            <a:r>
              <a:rPr lang="es-CO" sz="2400" b="1" u="sng" dirty="0"/>
              <a:t>¿Qué es un mediador</a:t>
            </a:r>
            <a:r>
              <a:rPr lang="es-CO" sz="2400" b="1" u="sng" dirty="0" smtClean="0"/>
              <a:t>?</a:t>
            </a:r>
          </a:p>
          <a:p>
            <a:r>
              <a:rPr lang="es-CO" sz="2400" dirty="0"/>
              <a:t> Un mediador es una persona que habla o pide por otro. Cuando tú oras por otras personas, estás intercediendo por ellas. Esto quiere decir que tú hablas con Dios en oración y ruegas por ellas. Quizás sea por la salvación de sus almas o por alguna otra necesidad de ellas.</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2492896"/>
            <a:ext cx="1800225" cy="1951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33322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anim calcmode="lin" valueType="num">
                                      <p:cBhvr>
                                        <p:cTn id="16" dur="2000" fill="hold"/>
                                        <p:tgtEl>
                                          <p:spTgt spid="4"/>
                                        </p:tgtEl>
                                        <p:attrNameLst>
                                          <p:attrName>ppt_w</p:attrName>
                                        </p:attrNameLst>
                                      </p:cBhvr>
                                      <p:tavLst>
                                        <p:tav tm="0" fmla="#ppt_w*sin(2.5*pi*$)">
                                          <p:val>
                                            <p:fltVal val="0"/>
                                          </p:val>
                                        </p:tav>
                                        <p:tav tm="100000">
                                          <p:val>
                                            <p:fltVal val="1"/>
                                          </p:val>
                                        </p:tav>
                                      </p:tavLst>
                                    </p:anim>
                                    <p:anim calcmode="lin" valueType="num">
                                      <p:cBhvr>
                                        <p:cTn id="17" dur="2000" fill="hold"/>
                                        <p:tgtEl>
                                          <p:spTgt spid="4"/>
                                        </p:tgtEl>
                                        <p:attrNameLst>
                                          <p:attrName>ppt_h</p:attrName>
                                        </p:attrNameLst>
                                      </p:cBhvr>
                                      <p:tavLst>
                                        <p:tav tm="0">
                                          <p:val>
                                            <p:strVal val="#ppt_h"/>
                                          </p:val>
                                        </p:tav>
                                        <p:tav tm="100000">
                                          <p:val>
                                            <p:strVal val="#ppt_h"/>
                                          </p:val>
                                        </p:tav>
                                      </p:tavLst>
                                    </p:anim>
                                  </p:childTnLst>
                                </p:cTn>
                              </p:par>
                              <p:par>
                                <p:cTn id="18" presetID="45" presetClass="entr" presetSubtype="0" fill="hold" nodeType="withEffect">
                                  <p:stCondLst>
                                    <p:cond delay="0"/>
                                  </p:stCondLst>
                                  <p:childTnLst>
                                    <p:set>
                                      <p:cBhvr>
                                        <p:cTn id="19" dur="1" fill="hold">
                                          <p:stCondLst>
                                            <p:cond delay="0"/>
                                          </p:stCondLst>
                                        </p:cTn>
                                        <p:tgtEl>
                                          <p:spTgt spid="2050"/>
                                        </p:tgtEl>
                                        <p:attrNameLst>
                                          <p:attrName>style.visibility</p:attrName>
                                        </p:attrNameLst>
                                      </p:cBhvr>
                                      <p:to>
                                        <p:strVal val="visible"/>
                                      </p:to>
                                    </p:set>
                                    <p:animEffect transition="in" filter="fade">
                                      <p:cBhvr>
                                        <p:cTn id="20" dur="2000"/>
                                        <p:tgtEl>
                                          <p:spTgt spid="2050"/>
                                        </p:tgtEl>
                                      </p:cBhvr>
                                    </p:animEffect>
                                    <p:anim calcmode="lin" valueType="num">
                                      <p:cBhvr>
                                        <p:cTn id="21" dur="2000" fill="hold"/>
                                        <p:tgtEl>
                                          <p:spTgt spid="2050"/>
                                        </p:tgtEl>
                                        <p:attrNameLst>
                                          <p:attrName>ppt_w</p:attrName>
                                        </p:attrNameLst>
                                      </p:cBhvr>
                                      <p:tavLst>
                                        <p:tav tm="0" fmla="#ppt_w*sin(2.5*pi*$)">
                                          <p:val>
                                            <p:fltVal val="0"/>
                                          </p:val>
                                        </p:tav>
                                        <p:tav tm="100000">
                                          <p:val>
                                            <p:fltVal val="1"/>
                                          </p:val>
                                        </p:tav>
                                      </p:tavLst>
                                    </p:anim>
                                    <p:anim calcmode="lin" valueType="num">
                                      <p:cBhvr>
                                        <p:cTn id="22" dur="2000" fill="hold"/>
                                        <p:tgtEl>
                                          <p:spTgt spid="2050"/>
                                        </p:tgtEl>
                                        <p:attrNameLst>
                                          <p:attrName>ppt_h</p:attrName>
                                        </p:attrNameLst>
                                      </p:cBhvr>
                                      <p:tavLst>
                                        <p:tav tm="0">
                                          <p:val>
                                            <p:strVal val="#ppt_h"/>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80">
                                          <p:stCondLst>
                                            <p:cond delay="0"/>
                                          </p:stCondLst>
                                        </p:cTn>
                                        <p:tgtEl>
                                          <p:spTgt spid="5"/>
                                        </p:tgtEl>
                                      </p:cBhvr>
                                    </p:animEffect>
                                    <p:anim calcmode="lin" valueType="num">
                                      <p:cBhvr>
                                        <p:cTn id="2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3" dur="26">
                                          <p:stCondLst>
                                            <p:cond delay="650"/>
                                          </p:stCondLst>
                                        </p:cTn>
                                        <p:tgtEl>
                                          <p:spTgt spid="5"/>
                                        </p:tgtEl>
                                      </p:cBhvr>
                                      <p:to x="100000" y="60000"/>
                                    </p:animScale>
                                    <p:animScale>
                                      <p:cBhvr>
                                        <p:cTn id="34" dur="166" decel="50000">
                                          <p:stCondLst>
                                            <p:cond delay="676"/>
                                          </p:stCondLst>
                                        </p:cTn>
                                        <p:tgtEl>
                                          <p:spTgt spid="5"/>
                                        </p:tgtEl>
                                      </p:cBhvr>
                                      <p:to x="100000" y="100000"/>
                                    </p:animScale>
                                    <p:animScale>
                                      <p:cBhvr>
                                        <p:cTn id="35" dur="26">
                                          <p:stCondLst>
                                            <p:cond delay="1312"/>
                                          </p:stCondLst>
                                        </p:cTn>
                                        <p:tgtEl>
                                          <p:spTgt spid="5"/>
                                        </p:tgtEl>
                                      </p:cBhvr>
                                      <p:to x="100000" y="80000"/>
                                    </p:animScale>
                                    <p:animScale>
                                      <p:cBhvr>
                                        <p:cTn id="36" dur="166" decel="50000">
                                          <p:stCondLst>
                                            <p:cond delay="1338"/>
                                          </p:stCondLst>
                                        </p:cTn>
                                        <p:tgtEl>
                                          <p:spTgt spid="5"/>
                                        </p:tgtEl>
                                      </p:cBhvr>
                                      <p:to x="100000" y="100000"/>
                                    </p:animScale>
                                    <p:animScale>
                                      <p:cBhvr>
                                        <p:cTn id="37" dur="26">
                                          <p:stCondLst>
                                            <p:cond delay="1642"/>
                                          </p:stCondLst>
                                        </p:cTn>
                                        <p:tgtEl>
                                          <p:spTgt spid="5"/>
                                        </p:tgtEl>
                                      </p:cBhvr>
                                      <p:to x="100000" y="90000"/>
                                    </p:animScale>
                                    <p:animScale>
                                      <p:cBhvr>
                                        <p:cTn id="38" dur="166" decel="50000">
                                          <p:stCondLst>
                                            <p:cond delay="1668"/>
                                          </p:stCondLst>
                                        </p:cTn>
                                        <p:tgtEl>
                                          <p:spTgt spid="5"/>
                                        </p:tgtEl>
                                      </p:cBhvr>
                                      <p:to x="100000" y="100000"/>
                                    </p:animScale>
                                    <p:animScale>
                                      <p:cBhvr>
                                        <p:cTn id="39" dur="26">
                                          <p:stCondLst>
                                            <p:cond delay="1808"/>
                                          </p:stCondLst>
                                        </p:cTn>
                                        <p:tgtEl>
                                          <p:spTgt spid="5"/>
                                        </p:tgtEl>
                                      </p:cBhvr>
                                      <p:to x="100000" y="95000"/>
                                    </p:animScale>
                                    <p:animScale>
                                      <p:cBhvr>
                                        <p:cTn id="4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76673"/>
            <a:ext cx="8229600" cy="2664296"/>
          </a:xfrm>
        </p:spPr>
        <p:txBody>
          <a:bodyPr>
            <a:normAutofit fontScale="92500" lnSpcReduction="20000"/>
          </a:bodyPr>
          <a:lstStyle/>
          <a:p>
            <a:pPr marL="0" indent="0" algn="ctr">
              <a:buNone/>
            </a:pPr>
            <a:r>
              <a:rPr lang="es-CO" dirty="0"/>
              <a:t>Hubieron muchos hombres grandes en la Biblia quienes oraban por otros. Ellos intercedieron con Dios por su pueblo. A veces pedían a Dios que perdonara los pecados de su pueblo, y a veces pedían a Dios que los librara de sus enemigos. Estos hombres fueron mediadores (o intercesores) porque oraban a Dios por otros</a:t>
            </a:r>
            <a:r>
              <a:rPr lang="es-CO" dirty="0" smtClean="0"/>
              <a:t>.</a:t>
            </a:r>
            <a:endParaRPr lang="es-CO" dirty="0"/>
          </a:p>
        </p:txBody>
      </p:sp>
      <p:sp>
        <p:nvSpPr>
          <p:cNvPr id="4" name="3 Rectángulo"/>
          <p:cNvSpPr/>
          <p:nvPr/>
        </p:nvSpPr>
        <p:spPr>
          <a:xfrm>
            <a:off x="395536" y="3429000"/>
            <a:ext cx="5472608" cy="3046988"/>
          </a:xfrm>
          <a:prstGeom prst="rect">
            <a:avLst/>
          </a:prstGeom>
        </p:spPr>
        <p:txBody>
          <a:bodyPr wrap="square">
            <a:spAutoFit/>
          </a:bodyPr>
          <a:lstStyle/>
          <a:p>
            <a:r>
              <a:rPr lang="es-CO" sz="2400" dirty="0"/>
              <a:t>Nosotros necesitamos un intercesor también. ¿Por qué? Necesitamos un intercesor porque tenemos un gran enemigo, Satanás, quien odia a cada hijo de Dios. Aunque Satanás no nos puede sacar de la familia de Dios, él hará todo lo posible para evitar que vivamos una vida agradable a Dios.</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3429000"/>
            <a:ext cx="2736304" cy="3046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4769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fade">
                                      <p:cBhvr>
                                        <p:cTn id="12" dur="1000"/>
                                        <p:tgtEl>
                                          <p:spTgt spid="3074"/>
                                        </p:tgtEl>
                                      </p:cBhvr>
                                    </p:animEffect>
                                    <p:anim calcmode="lin" valueType="num">
                                      <p:cBhvr>
                                        <p:cTn id="13" dur="1000" fill="hold"/>
                                        <p:tgtEl>
                                          <p:spTgt spid="3074"/>
                                        </p:tgtEl>
                                        <p:attrNameLst>
                                          <p:attrName>ppt_x</p:attrName>
                                        </p:attrNameLst>
                                      </p:cBhvr>
                                      <p:tavLst>
                                        <p:tav tm="0">
                                          <p:val>
                                            <p:strVal val="#ppt_x"/>
                                          </p:val>
                                        </p:tav>
                                        <p:tav tm="100000">
                                          <p:val>
                                            <p:strVal val="#ppt_x"/>
                                          </p:val>
                                        </p:tav>
                                      </p:tavLst>
                                    </p:anim>
                                    <p:anim calcmode="lin" valueType="num">
                                      <p:cBhvr>
                                        <p:cTn id="14"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376264"/>
          </a:xfrm>
        </p:spPr>
        <p:txBody>
          <a:bodyPr>
            <a:normAutofit fontScale="92500" lnSpcReduction="20000"/>
          </a:bodyPr>
          <a:lstStyle/>
          <a:p>
            <a:pPr marL="0" indent="0" algn="ctr">
              <a:buNone/>
            </a:pPr>
            <a:r>
              <a:rPr lang="es-CO" dirty="0"/>
              <a:t>Así que son grandiosas noticias—¡el saber que tenemos un </a:t>
            </a:r>
            <a:r>
              <a:rPr lang="es-CO" dirty="0" smtClean="0"/>
              <a:t>Intercesor Poderoso! </a:t>
            </a:r>
            <a:r>
              <a:rPr lang="es-CO" dirty="0"/>
              <a:t>El Señor Jesús Mismo está orando diariamente por nosotros</a:t>
            </a:r>
            <a:r>
              <a:rPr lang="es-CO" dirty="0" smtClean="0"/>
              <a:t>. </a:t>
            </a:r>
            <a:r>
              <a:rPr lang="es-CO" dirty="0"/>
              <a:t>La Biblia dice que Cristo ha entrado en el Cielo mismo para presentarse diariamente ante Dios a favor de nosotros</a:t>
            </a:r>
            <a:r>
              <a:rPr lang="es-CO" dirty="0" smtClean="0"/>
              <a:t>.</a:t>
            </a:r>
            <a:endParaRPr lang="es-CO" dirty="0"/>
          </a:p>
          <a:p>
            <a:endParaRPr lang="es-CO" dirty="0"/>
          </a:p>
        </p:txBody>
      </p:sp>
      <p:sp>
        <p:nvSpPr>
          <p:cNvPr id="4" name="3 Rectángulo"/>
          <p:cNvSpPr/>
          <p:nvPr/>
        </p:nvSpPr>
        <p:spPr>
          <a:xfrm>
            <a:off x="467544" y="2924944"/>
            <a:ext cx="6192688" cy="2308324"/>
          </a:xfrm>
          <a:prstGeom prst="rect">
            <a:avLst/>
          </a:prstGeom>
        </p:spPr>
        <p:txBody>
          <a:bodyPr wrap="square">
            <a:spAutoFit/>
          </a:bodyPr>
          <a:lstStyle/>
          <a:p>
            <a:pPr algn="ctr"/>
            <a:r>
              <a:rPr lang="es-CO" sz="2400" dirty="0"/>
              <a:t>Los hombres grandes de la Biblia quienes oraban por su pueblo con el tiempo murieron, y la muerte dio por terminadas sus oraciones. El Señor Jesús murió también, ¡pero Él se levantó de los muertos! Ahora Él vive para siempre jamás, y Él ora diariamente por </a:t>
            </a:r>
            <a:r>
              <a:rPr lang="es-CO" sz="2400" dirty="0" smtClean="0"/>
              <a:t>nosotros.</a:t>
            </a:r>
            <a:endParaRPr lang="es-CO" sz="24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14356" y="2924944"/>
            <a:ext cx="1562100" cy="209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467544" y="5624373"/>
            <a:ext cx="8208912" cy="954107"/>
          </a:xfrm>
          <a:prstGeom prst="rect">
            <a:avLst/>
          </a:prstGeom>
        </p:spPr>
        <p:txBody>
          <a:bodyPr wrap="square">
            <a:spAutoFit/>
          </a:bodyPr>
          <a:lstStyle/>
          <a:p>
            <a:pPr algn="ctr"/>
            <a:r>
              <a:rPr lang="es-CO" sz="2800" dirty="0" smtClean="0"/>
              <a:t>La </a:t>
            </a:r>
            <a:r>
              <a:rPr lang="es-CO" sz="2800" dirty="0"/>
              <a:t>Biblia </a:t>
            </a:r>
            <a:r>
              <a:rPr lang="es-CO" sz="2800" dirty="0" smtClean="0"/>
              <a:t>dice, viviendo </a:t>
            </a:r>
            <a:r>
              <a:rPr lang="es-CO" sz="2800" dirty="0"/>
              <a:t>siempre para interceder por ellos </a:t>
            </a:r>
            <a:r>
              <a:rPr lang="es-CO" sz="2800" dirty="0">
                <a:solidFill>
                  <a:srgbClr val="FF0000"/>
                </a:solidFill>
              </a:rPr>
              <a:t>(Hebreos 7:25).</a:t>
            </a:r>
          </a:p>
        </p:txBody>
      </p:sp>
    </p:spTree>
    <p:extLst>
      <p:ext uri="{BB962C8B-B14F-4D97-AF65-F5344CB8AC3E}">
        <p14:creationId xmlns:p14="http://schemas.microsoft.com/office/powerpoint/2010/main" val="181884302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randombar(horizontal)">
                                      <p:cBhvr>
                                        <p:cTn id="10" dur="500"/>
                                        <p:tgtEl>
                                          <p:spTgt spid="409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78098"/>
          </a:xfrm>
          <a:blipFill>
            <a:blip r:embed="rId2"/>
            <a:tile tx="0" ty="0" sx="100000" sy="100000" flip="none" algn="tl"/>
          </a:blipFill>
        </p:spPr>
        <p:txBody>
          <a:bodyPr>
            <a:normAutofit fontScale="90000"/>
          </a:bodyPr>
          <a:lstStyle/>
          <a:p>
            <a:r>
              <a:rPr lang="es-CO" dirty="0" smtClean="0"/>
              <a:t/>
            </a:r>
            <a:br>
              <a:rPr lang="es-CO" dirty="0" smtClean="0"/>
            </a:br>
            <a:r>
              <a:rPr lang="es-CO" sz="3600" dirty="0" smtClean="0">
                <a:latin typeface="Algerian" pitchFamily="82" charset="0"/>
              </a:rPr>
              <a:t>Jesucristo</a:t>
            </a:r>
            <a:r>
              <a:rPr lang="es-CO" sz="3600" dirty="0">
                <a:latin typeface="Algerian" pitchFamily="82" charset="0"/>
              </a:rPr>
              <a:t>, el Intercesor Perfecto</a:t>
            </a:r>
            <a:br>
              <a:rPr lang="es-CO" sz="3600" dirty="0">
                <a:latin typeface="Algerian" pitchFamily="82" charset="0"/>
              </a:rPr>
            </a:br>
            <a:endParaRPr lang="es-CO" dirty="0">
              <a:latin typeface="Algerian" pitchFamily="82" charset="0"/>
            </a:endParaRPr>
          </a:p>
        </p:txBody>
      </p:sp>
      <p:sp>
        <p:nvSpPr>
          <p:cNvPr id="3" name="2 Marcador de contenido"/>
          <p:cNvSpPr>
            <a:spLocks noGrp="1"/>
          </p:cNvSpPr>
          <p:nvPr>
            <p:ph idx="1"/>
          </p:nvPr>
        </p:nvSpPr>
        <p:spPr>
          <a:xfrm>
            <a:off x="457200" y="1600201"/>
            <a:ext cx="6491064" cy="2548880"/>
          </a:xfrm>
        </p:spPr>
        <p:txBody>
          <a:bodyPr>
            <a:normAutofit/>
          </a:bodyPr>
          <a:lstStyle/>
          <a:p>
            <a:pPr marL="0" indent="0" fontAlgn="t">
              <a:buNone/>
            </a:pPr>
            <a:r>
              <a:rPr lang="es-CO" dirty="0" smtClean="0"/>
              <a:t>Cuando </a:t>
            </a:r>
            <a:r>
              <a:rPr lang="es-CO" dirty="0"/>
              <a:t>el Señor Jesús anduvo en la tierra como el Hijo del Hombre, Él oraba muy seguido por Sus discípulos. Les amaba, y oraba para que ellos fueran guardados del mal. </a:t>
            </a:r>
            <a:endParaRPr lang="es-CO" dirty="0" smtClean="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280" y="1484784"/>
            <a:ext cx="1571625"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627784" y="4437112"/>
            <a:ext cx="6036121" cy="2308324"/>
          </a:xfrm>
          <a:prstGeom prst="rect">
            <a:avLst/>
          </a:prstGeom>
        </p:spPr>
        <p:txBody>
          <a:bodyPr wrap="square">
            <a:spAutoFit/>
          </a:bodyPr>
          <a:lstStyle/>
          <a:p>
            <a:r>
              <a:rPr lang="es-CO" sz="2400" dirty="0"/>
              <a:t>Como el Hijo del Hombre ya glorificado en el Cielo, Él ahora intercede por los creyentes. ¡El Señor Jesucristo es el Intercesor Perfecto! Una razón de esto es porque Él nos comprende perfectamente. Él Mismo, vivió aquí como hombre. </a:t>
            </a:r>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4437112"/>
            <a:ext cx="1872208" cy="2159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154743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1027"/>
                                        </p:tgtEl>
                                        <p:attrNameLst>
                                          <p:attrName>style.visibility</p:attrName>
                                        </p:attrNameLst>
                                      </p:cBhvr>
                                      <p:to>
                                        <p:strVal val="visible"/>
                                      </p:to>
                                    </p:set>
                                    <p:animEffect transition="in" filter="fade">
                                      <p:cBhvr>
                                        <p:cTn id="26" dur="1000"/>
                                        <p:tgtEl>
                                          <p:spTgt spid="1027"/>
                                        </p:tgtEl>
                                      </p:cBhvr>
                                    </p:animEffect>
                                    <p:anim calcmode="lin" valueType="num">
                                      <p:cBhvr>
                                        <p:cTn id="27" dur="1000" fill="hold"/>
                                        <p:tgtEl>
                                          <p:spTgt spid="1027"/>
                                        </p:tgtEl>
                                        <p:attrNameLst>
                                          <p:attrName>ppt_x</p:attrName>
                                        </p:attrNameLst>
                                      </p:cBhvr>
                                      <p:tavLst>
                                        <p:tav tm="0">
                                          <p:val>
                                            <p:strVal val="#ppt_x"/>
                                          </p:val>
                                        </p:tav>
                                        <p:tav tm="100000">
                                          <p:val>
                                            <p:strVal val="#ppt_x"/>
                                          </p:val>
                                        </p:tav>
                                      </p:tavLst>
                                    </p:anim>
                                    <p:anim calcmode="lin" valueType="num">
                                      <p:cBhvr>
                                        <p:cTn id="28" dur="1000" fill="hold"/>
                                        <p:tgtEl>
                                          <p:spTgt spid="10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836712"/>
            <a:ext cx="7941568" cy="5328592"/>
          </a:xfrm>
          <a:solidFill>
            <a:srgbClr val="002060"/>
          </a:solidFill>
        </p:spPr>
        <p:txBody>
          <a:bodyPr>
            <a:normAutofit/>
          </a:bodyPr>
          <a:lstStyle/>
          <a:p>
            <a:pPr marL="0" indent="0" algn="ctr">
              <a:buNone/>
            </a:pPr>
            <a:r>
              <a:rPr lang="es-CO" sz="3600" dirty="0">
                <a:solidFill>
                  <a:schemeClr val="bg1"/>
                </a:solidFill>
              </a:rPr>
              <a:t>La Biblia </a:t>
            </a:r>
            <a:r>
              <a:rPr lang="es-CO" sz="3600" dirty="0" smtClean="0">
                <a:solidFill>
                  <a:schemeClr val="bg1"/>
                </a:solidFill>
              </a:rPr>
              <a:t>dice, porque </a:t>
            </a:r>
            <a:r>
              <a:rPr lang="es-CO" sz="3600" dirty="0">
                <a:solidFill>
                  <a:schemeClr val="bg1"/>
                </a:solidFill>
              </a:rPr>
              <a:t>ciertamente no socorrió a los ángeles, sino que socorrió a la descendencia de Abraham (Él vino como un hombre). Por lo cual, debía ser </a:t>
            </a:r>
            <a:r>
              <a:rPr lang="es-CO" sz="3600" dirty="0" smtClean="0">
                <a:solidFill>
                  <a:schemeClr val="bg1"/>
                </a:solidFill>
              </a:rPr>
              <a:t>(o sea, le </a:t>
            </a:r>
            <a:r>
              <a:rPr lang="es-CO" sz="3600" dirty="0">
                <a:solidFill>
                  <a:schemeClr val="bg1"/>
                </a:solidFill>
              </a:rPr>
              <a:t>era necesario ser) en todo semejante a sus hermanos, para venir a ser misericordioso y fiel sumo sacerdote (Uno que intercede por nosotros</a:t>
            </a:r>
            <a:r>
              <a:rPr lang="es-CO" sz="3600" dirty="0" smtClean="0">
                <a:solidFill>
                  <a:schemeClr val="bg1"/>
                </a:solidFill>
              </a:rPr>
              <a:t>).</a:t>
            </a:r>
          </a:p>
          <a:p>
            <a:pPr marL="0" indent="0" algn="ctr">
              <a:buNone/>
            </a:pPr>
            <a:r>
              <a:rPr lang="es-CO" sz="3600" dirty="0" smtClean="0">
                <a:solidFill>
                  <a:schemeClr val="bg1"/>
                </a:solidFill>
              </a:rPr>
              <a:t> </a:t>
            </a:r>
            <a:r>
              <a:rPr lang="es-CO" sz="3600" b="1" dirty="0">
                <a:solidFill>
                  <a:srgbClr val="FFFF00"/>
                </a:solidFill>
              </a:rPr>
              <a:t>. . . (Hebreos 2:16-17</a:t>
            </a:r>
            <a:r>
              <a:rPr lang="es-CO" sz="3600" b="1" dirty="0" smtClean="0">
                <a:solidFill>
                  <a:srgbClr val="FFFF00"/>
                </a:solidFill>
              </a:rPr>
              <a:t>).</a:t>
            </a:r>
            <a:endParaRPr lang="es-CO" sz="3600" b="1" dirty="0">
              <a:solidFill>
                <a:srgbClr val="FFFF00"/>
              </a:solidFill>
            </a:endParaRPr>
          </a:p>
        </p:txBody>
      </p:sp>
    </p:spTree>
    <p:extLst>
      <p:ext uri="{BB962C8B-B14F-4D97-AF65-F5344CB8AC3E}">
        <p14:creationId xmlns:p14="http://schemas.microsoft.com/office/powerpoint/2010/main" val="1780533200"/>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282715"/>
            <a:ext cx="5698976" cy="2592287"/>
          </a:xfrm>
        </p:spPr>
        <p:txBody>
          <a:bodyPr>
            <a:normAutofit fontScale="85000" lnSpcReduction="20000"/>
          </a:bodyPr>
          <a:lstStyle/>
          <a:p>
            <a:pPr marL="0" indent="0" algn="ctr">
              <a:buNone/>
            </a:pPr>
            <a:r>
              <a:rPr lang="es-CO" dirty="0">
                <a:solidFill>
                  <a:srgbClr val="0070C0"/>
                </a:solidFill>
              </a:rPr>
              <a:t>El Señor Jesús sabe lo que es tener hambre, y Él sabe lo que es estar cansado. Él sabe lo que es ser pobre y necesitado. Él conoce la tristeza por la muerte de un ser querido. Él sabe lo que es estar abandonado por los amigos.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188640"/>
            <a:ext cx="2466975"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948264" y="2875002"/>
            <a:ext cx="1798890" cy="461665"/>
          </a:xfrm>
          <a:prstGeom prst="rect">
            <a:avLst/>
          </a:prstGeom>
        </p:spPr>
        <p:txBody>
          <a:bodyPr wrap="none">
            <a:spAutoFit/>
          </a:bodyPr>
          <a:lstStyle/>
          <a:p>
            <a:r>
              <a:rPr lang="es-CO" sz="2400" b="1" dirty="0">
                <a:solidFill>
                  <a:srgbClr val="FF0000"/>
                </a:solidFill>
              </a:rPr>
              <a:t>Lea Juan 4:6</a:t>
            </a:r>
            <a:r>
              <a:rPr lang="es-CO" dirty="0"/>
              <a:t>.</a:t>
            </a:r>
          </a:p>
        </p:txBody>
      </p:sp>
      <p:sp>
        <p:nvSpPr>
          <p:cNvPr id="5" name="4 Rectángulo"/>
          <p:cNvSpPr/>
          <p:nvPr/>
        </p:nvSpPr>
        <p:spPr>
          <a:xfrm>
            <a:off x="1619672" y="3573016"/>
            <a:ext cx="5760640" cy="3046988"/>
          </a:xfrm>
          <a:prstGeom prst="rect">
            <a:avLst/>
          </a:prstGeom>
          <a:blipFill>
            <a:blip r:embed="rId3"/>
            <a:tile tx="0" ty="0" sx="100000" sy="100000" flip="none" algn="tl"/>
          </a:blipFill>
        </p:spPr>
        <p:txBody>
          <a:bodyPr wrap="square">
            <a:spAutoFit/>
          </a:bodyPr>
          <a:lstStyle/>
          <a:p>
            <a:pPr algn="ctr"/>
            <a:r>
              <a:rPr lang="es-CO" sz="2400" b="1" dirty="0">
                <a:solidFill>
                  <a:srgbClr val="FFC000"/>
                </a:solidFill>
              </a:rPr>
              <a:t>No hay nada que pueda entrar en nuestras vidas que Él no comprenda. Es misericordioso, y Él está con nosotros en nuestras pruebas. Su corazón lleno de amor es conmovido por todo lo que afecta a nuestro corazón. Porque nos ama, Él es fiel en orar por nosotros diariamente. Él es el Intercesor perfecto para nosotros. </a:t>
            </a:r>
          </a:p>
        </p:txBody>
      </p:sp>
    </p:spTree>
    <p:extLst>
      <p:ext uri="{BB962C8B-B14F-4D97-AF65-F5344CB8AC3E}">
        <p14:creationId xmlns:p14="http://schemas.microsoft.com/office/powerpoint/2010/main" val="99547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 calcmode="lin" valueType="num">
                                      <p:cBhvr>
                                        <p:cTn id="13" dur="1000" fill="hold"/>
                                        <p:tgtEl>
                                          <p:spTgt spid="2050"/>
                                        </p:tgtEl>
                                        <p:attrNameLst>
                                          <p:attrName>ppt_w</p:attrName>
                                        </p:attrNameLst>
                                      </p:cBhvr>
                                      <p:tavLst>
                                        <p:tav tm="0">
                                          <p:val>
                                            <p:fltVal val="0"/>
                                          </p:val>
                                        </p:tav>
                                        <p:tav tm="100000">
                                          <p:val>
                                            <p:strVal val="#ppt_w"/>
                                          </p:val>
                                        </p:tav>
                                      </p:tavLst>
                                    </p:anim>
                                    <p:anim calcmode="lin" valueType="num">
                                      <p:cBhvr>
                                        <p:cTn id="14" dur="1000" fill="hold"/>
                                        <p:tgtEl>
                                          <p:spTgt spid="2050"/>
                                        </p:tgtEl>
                                        <p:attrNameLst>
                                          <p:attrName>ppt_h</p:attrName>
                                        </p:attrNameLst>
                                      </p:cBhvr>
                                      <p:tavLst>
                                        <p:tav tm="0">
                                          <p:val>
                                            <p:fltVal val="0"/>
                                          </p:val>
                                        </p:tav>
                                        <p:tav tm="100000">
                                          <p:val>
                                            <p:strVal val="#ppt_h"/>
                                          </p:val>
                                        </p:tav>
                                      </p:tavLst>
                                    </p:anim>
                                    <p:anim calcmode="lin" valueType="num">
                                      <p:cBhvr>
                                        <p:cTn id="15" dur="1000" fill="hold"/>
                                        <p:tgtEl>
                                          <p:spTgt spid="2050"/>
                                        </p:tgtEl>
                                        <p:attrNameLst>
                                          <p:attrName>style.rotation</p:attrName>
                                        </p:attrNameLst>
                                      </p:cBhvr>
                                      <p:tavLst>
                                        <p:tav tm="0">
                                          <p:val>
                                            <p:fltVal val="90"/>
                                          </p:val>
                                        </p:tav>
                                        <p:tav tm="100000">
                                          <p:val>
                                            <p:fltVal val="0"/>
                                          </p:val>
                                        </p:tav>
                                      </p:tavLst>
                                    </p:anim>
                                    <p:animEffect transition="in" filter="fade">
                                      <p:cBhvr>
                                        <p:cTn id="16" dur="1000"/>
                                        <p:tgtEl>
                                          <p:spTgt spid="2050"/>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80">
                                          <p:stCondLst>
                                            <p:cond delay="0"/>
                                          </p:stCondLst>
                                        </p:cTn>
                                        <p:tgtEl>
                                          <p:spTgt spid="5"/>
                                        </p:tgtEl>
                                      </p:cBhvr>
                                    </p:animEffect>
                                    <p:anim calcmode="lin" valueType="num">
                                      <p:cBhvr>
                                        <p:cTn id="2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3" dur="26">
                                          <p:stCondLst>
                                            <p:cond delay="650"/>
                                          </p:stCondLst>
                                        </p:cTn>
                                        <p:tgtEl>
                                          <p:spTgt spid="5"/>
                                        </p:tgtEl>
                                      </p:cBhvr>
                                      <p:to x="100000" y="60000"/>
                                    </p:animScale>
                                    <p:animScale>
                                      <p:cBhvr>
                                        <p:cTn id="34" dur="166" decel="50000">
                                          <p:stCondLst>
                                            <p:cond delay="676"/>
                                          </p:stCondLst>
                                        </p:cTn>
                                        <p:tgtEl>
                                          <p:spTgt spid="5"/>
                                        </p:tgtEl>
                                      </p:cBhvr>
                                      <p:to x="100000" y="100000"/>
                                    </p:animScale>
                                    <p:animScale>
                                      <p:cBhvr>
                                        <p:cTn id="35" dur="26">
                                          <p:stCondLst>
                                            <p:cond delay="1312"/>
                                          </p:stCondLst>
                                        </p:cTn>
                                        <p:tgtEl>
                                          <p:spTgt spid="5"/>
                                        </p:tgtEl>
                                      </p:cBhvr>
                                      <p:to x="100000" y="80000"/>
                                    </p:animScale>
                                    <p:animScale>
                                      <p:cBhvr>
                                        <p:cTn id="36" dur="166" decel="50000">
                                          <p:stCondLst>
                                            <p:cond delay="1338"/>
                                          </p:stCondLst>
                                        </p:cTn>
                                        <p:tgtEl>
                                          <p:spTgt spid="5"/>
                                        </p:tgtEl>
                                      </p:cBhvr>
                                      <p:to x="100000" y="100000"/>
                                    </p:animScale>
                                    <p:animScale>
                                      <p:cBhvr>
                                        <p:cTn id="37" dur="26">
                                          <p:stCondLst>
                                            <p:cond delay="1642"/>
                                          </p:stCondLst>
                                        </p:cTn>
                                        <p:tgtEl>
                                          <p:spTgt spid="5"/>
                                        </p:tgtEl>
                                      </p:cBhvr>
                                      <p:to x="100000" y="90000"/>
                                    </p:animScale>
                                    <p:animScale>
                                      <p:cBhvr>
                                        <p:cTn id="38" dur="166" decel="50000">
                                          <p:stCondLst>
                                            <p:cond delay="1668"/>
                                          </p:stCondLst>
                                        </p:cTn>
                                        <p:tgtEl>
                                          <p:spTgt spid="5"/>
                                        </p:tgtEl>
                                      </p:cBhvr>
                                      <p:to x="100000" y="100000"/>
                                    </p:animScale>
                                    <p:animScale>
                                      <p:cBhvr>
                                        <p:cTn id="39" dur="26">
                                          <p:stCondLst>
                                            <p:cond delay="1808"/>
                                          </p:stCondLst>
                                        </p:cTn>
                                        <p:tgtEl>
                                          <p:spTgt spid="5"/>
                                        </p:tgtEl>
                                      </p:cBhvr>
                                      <p:to x="100000" y="95000"/>
                                    </p:animScale>
                                    <p:animScale>
                                      <p:cBhvr>
                                        <p:cTn id="4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27138"/>
            <a:ext cx="8229600" cy="897606"/>
          </a:xfrm>
        </p:spPr>
        <p:txBody>
          <a:bodyPr>
            <a:normAutofit/>
          </a:bodyPr>
          <a:lstStyle/>
          <a:p>
            <a:pPr marL="0" indent="0" algn="ctr" fontAlgn="t">
              <a:buNone/>
            </a:pPr>
            <a:r>
              <a:rPr lang="es-CO" sz="5100" b="1" dirty="0"/>
              <a:t>Cristo ora por los </a:t>
            </a:r>
            <a:r>
              <a:rPr lang="es-CO" sz="5100" b="1" dirty="0" smtClean="0"/>
              <a:t>Creyentes</a:t>
            </a:r>
            <a:endParaRPr lang="es-CO" sz="5100" b="1" dirty="0"/>
          </a:p>
        </p:txBody>
      </p:sp>
      <p:sp>
        <p:nvSpPr>
          <p:cNvPr id="4" name="3 Rectángulo"/>
          <p:cNvSpPr/>
          <p:nvPr/>
        </p:nvSpPr>
        <p:spPr>
          <a:xfrm>
            <a:off x="251520" y="1340768"/>
            <a:ext cx="6912768" cy="1815882"/>
          </a:xfrm>
          <a:prstGeom prst="rect">
            <a:avLst/>
          </a:prstGeom>
        </p:spPr>
        <p:txBody>
          <a:bodyPr wrap="square">
            <a:spAutoFit/>
          </a:bodyPr>
          <a:lstStyle/>
          <a:p>
            <a:r>
              <a:rPr lang="es-CO" sz="2800" dirty="0"/>
              <a:t>El Señor Jesús ora por aquellos que le pertenecen. </a:t>
            </a:r>
            <a:r>
              <a:rPr lang="es-CO" sz="2800" dirty="0" smtClean="0"/>
              <a:t>Él </a:t>
            </a:r>
            <a:r>
              <a:rPr lang="es-CO" sz="2800" dirty="0"/>
              <a:t>dijo, Yo ruego por ellos (los creyentes); no ruego por el mundo, sino por los que me diste . . . </a:t>
            </a:r>
            <a:r>
              <a:rPr lang="es-CO" sz="2800" dirty="0">
                <a:solidFill>
                  <a:srgbClr val="FF0000"/>
                </a:solidFill>
              </a:rPr>
              <a:t>(Juan 17:9</a:t>
            </a:r>
            <a:r>
              <a:rPr lang="es-CO" sz="2800" dirty="0" smtClean="0">
                <a:solidFill>
                  <a:srgbClr val="FF0000"/>
                </a:solidFill>
              </a:rPr>
              <a:t>).</a:t>
            </a:r>
            <a:endParaRPr lang="es-CO" sz="2800" dirty="0">
              <a:solidFill>
                <a:srgbClr val="FF0000"/>
              </a:solidFill>
            </a:endParaRPr>
          </a:p>
        </p:txBody>
      </p:sp>
      <p:sp>
        <p:nvSpPr>
          <p:cNvPr id="5" name="4 Rectángulo"/>
          <p:cNvSpPr/>
          <p:nvPr/>
        </p:nvSpPr>
        <p:spPr>
          <a:xfrm>
            <a:off x="226912" y="3501008"/>
            <a:ext cx="8521552" cy="3416320"/>
          </a:xfrm>
          <a:prstGeom prst="rect">
            <a:avLst/>
          </a:prstGeom>
        </p:spPr>
        <p:txBody>
          <a:bodyPr wrap="square">
            <a:spAutoFit/>
          </a:bodyPr>
          <a:lstStyle/>
          <a:p>
            <a:r>
              <a:rPr lang="es-CO" sz="3200" b="1" dirty="0"/>
              <a:t>El Señor Jesús ora especialmente para que estemos guardados del mal</a:t>
            </a:r>
            <a:r>
              <a:rPr lang="es-CO" sz="2400" dirty="0"/>
              <a:t>. </a:t>
            </a:r>
            <a:r>
              <a:rPr lang="es-CO" sz="2400" dirty="0" smtClean="0"/>
              <a:t>Él </a:t>
            </a:r>
            <a:r>
              <a:rPr lang="es-CO" sz="2400" dirty="0"/>
              <a:t>dijo, No ruego que los quites del mundo, sino que los guardes del mal </a:t>
            </a:r>
            <a:r>
              <a:rPr lang="es-CO" sz="2400" dirty="0">
                <a:solidFill>
                  <a:srgbClr val="FF0000"/>
                </a:solidFill>
              </a:rPr>
              <a:t>(Juan 17:15).</a:t>
            </a:r>
          </a:p>
          <a:p>
            <a:endParaRPr lang="es-CO" sz="2400" dirty="0"/>
          </a:p>
          <a:p>
            <a:pPr algn="ctr"/>
            <a:r>
              <a:rPr lang="es-CO" sz="3200" b="1" dirty="0"/>
              <a:t>Cristo ora por nosotros cuando somos Tentados</a:t>
            </a:r>
          </a:p>
          <a:p>
            <a:r>
              <a:rPr lang="es-CO" sz="2400" dirty="0"/>
              <a:t>El Señor Jesús ora por nosotros cuando somos tentados, y el Padre ha prometido que Él nunca nos permitirá ser tentados más de lo que podemos resistir. Él siempre dará una salida para nosotros.</a:t>
            </a: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5377" y="1196752"/>
            <a:ext cx="1804045" cy="1809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033135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ppt_w</p:attrName>
                                        </p:attrNameLst>
                                      </p:cBhvr>
                                      <p:tavLst>
                                        <p:tav tm="0">
                                          <p:val>
                                            <p:fltVal val="0"/>
                                          </p:val>
                                        </p:tav>
                                        <p:tav tm="100000">
                                          <p:val>
                                            <p:strVal val="#ppt_w"/>
                                          </p:val>
                                        </p:tav>
                                      </p:tavLst>
                                    </p:anim>
                                    <p:anim calcmode="lin" valueType="num">
                                      <p:cBhvr>
                                        <p:cTn id="22" dur="1000" fill="hold"/>
                                        <p:tgtEl>
                                          <p:spTgt spid="5"/>
                                        </p:tgtEl>
                                        <p:attrNameLst>
                                          <p:attrName>ppt_h</p:attrName>
                                        </p:attrNameLst>
                                      </p:cBhvr>
                                      <p:tavLst>
                                        <p:tav tm="0">
                                          <p:val>
                                            <p:fltVal val="0"/>
                                          </p:val>
                                        </p:tav>
                                        <p:tav tm="100000">
                                          <p:val>
                                            <p:strVal val="#ppt_h"/>
                                          </p:val>
                                        </p:tav>
                                      </p:tavLst>
                                    </p:anim>
                                    <p:anim calcmode="lin" valueType="num">
                                      <p:cBhvr>
                                        <p:cTn id="23" dur="1000" fill="hold"/>
                                        <p:tgtEl>
                                          <p:spTgt spid="5"/>
                                        </p:tgtEl>
                                        <p:attrNameLst>
                                          <p:attrName>style.rotation</p:attrName>
                                        </p:attrNameLst>
                                      </p:cBhvr>
                                      <p:tavLst>
                                        <p:tav tm="0">
                                          <p:val>
                                            <p:fltVal val="90"/>
                                          </p:val>
                                        </p:tav>
                                        <p:tav tm="100000">
                                          <p:val>
                                            <p:fltVal val="0"/>
                                          </p:val>
                                        </p:tav>
                                      </p:tavLst>
                                    </p:anim>
                                    <p:animEffect transition="in" filter="fade">
                                      <p:cBhvr>
                                        <p:cTn id="2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blipFill>
            <a:blip r:embed="rId2"/>
            <a:tile tx="0" ty="0" sx="100000" sy="100000" flip="none" algn="tl"/>
          </a:blipFill>
        </p:spPr>
        <p:txBody>
          <a:bodyPr>
            <a:normAutofit fontScale="92500" lnSpcReduction="10000"/>
          </a:bodyPr>
          <a:lstStyle/>
          <a:p>
            <a:pPr marL="0" indent="0" algn="ctr">
              <a:buNone/>
            </a:pPr>
            <a:endParaRPr lang="es-CO" dirty="0" smtClean="0"/>
          </a:p>
          <a:p>
            <a:pPr marL="0" indent="0" algn="ctr">
              <a:buNone/>
            </a:pPr>
            <a:r>
              <a:rPr lang="es-CO" b="1" dirty="0" smtClean="0">
                <a:solidFill>
                  <a:srgbClr val="FFFF00"/>
                </a:solidFill>
              </a:rPr>
              <a:t>La </a:t>
            </a:r>
            <a:r>
              <a:rPr lang="es-CO" b="1" dirty="0">
                <a:solidFill>
                  <a:srgbClr val="FFFF00"/>
                </a:solidFill>
              </a:rPr>
              <a:t>Biblia dice</a:t>
            </a:r>
            <a:r>
              <a:rPr lang="es-CO" b="1" dirty="0" smtClean="0">
                <a:solidFill>
                  <a:srgbClr val="FFFF00"/>
                </a:solidFill>
              </a:rPr>
              <a:t>, . </a:t>
            </a:r>
            <a:r>
              <a:rPr lang="es-CO" b="1" dirty="0">
                <a:solidFill>
                  <a:srgbClr val="FFFF00"/>
                </a:solidFill>
              </a:rPr>
              <a:t>. . pero fiel es Dios, que no os dejará ser tentados más de lo que podéis resistir, sino que dará también juntamente con la tentación la salida, para que podáis </a:t>
            </a:r>
            <a:r>
              <a:rPr lang="es-CO" b="1" dirty="0" smtClean="0">
                <a:solidFill>
                  <a:srgbClr val="FFFF00"/>
                </a:solidFill>
              </a:rPr>
              <a:t>soportar</a:t>
            </a:r>
          </a:p>
          <a:p>
            <a:pPr marL="0" indent="0" algn="ctr">
              <a:buNone/>
            </a:pPr>
            <a:r>
              <a:rPr lang="es-CO" b="1" u="sng" dirty="0" smtClean="0">
                <a:solidFill>
                  <a:srgbClr val="FFFF00"/>
                </a:solidFill>
              </a:rPr>
              <a:t> </a:t>
            </a:r>
            <a:r>
              <a:rPr lang="es-CO" b="1" u="sng" dirty="0">
                <a:solidFill>
                  <a:srgbClr val="FFFF00"/>
                </a:solidFill>
              </a:rPr>
              <a:t>(1 Corintios 10:13).</a:t>
            </a:r>
          </a:p>
          <a:p>
            <a:pPr marL="0" indent="0" algn="ctr">
              <a:buNone/>
            </a:pPr>
            <a:endParaRPr lang="es-CO" sz="3600" b="1" u="sng" dirty="0" smtClean="0">
              <a:solidFill>
                <a:srgbClr val="FFFF00"/>
              </a:solidFill>
            </a:endParaRPr>
          </a:p>
          <a:p>
            <a:pPr marL="0" indent="0" algn="ctr">
              <a:buNone/>
            </a:pPr>
            <a:r>
              <a:rPr lang="es-CO" sz="3600" b="1" u="sng" dirty="0" smtClean="0">
                <a:solidFill>
                  <a:srgbClr val="FFFF00"/>
                </a:solidFill>
              </a:rPr>
              <a:t>¿</a:t>
            </a:r>
            <a:r>
              <a:rPr lang="es-CO" sz="3600" b="1" u="sng" dirty="0">
                <a:solidFill>
                  <a:srgbClr val="FFFF00"/>
                </a:solidFill>
              </a:rPr>
              <a:t>Quiere decir esto que no podemos pecar</a:t>
            </a:r>
            <a:r>
              <a:rPr lang="es-CO" sz="3600" b="1" u="sng" dirty="0" smtClean="0">
                <a:solidFill>
                  <a:srgbClr val="FFFF00"/>
                </a:solidFill>
              </a:rPr>
              <a:t>?</a:t>
            </a:r>
          </a:p>
          <a:p>
            <a:pPr marL="0" indent="0" algn="ctr">
              <a:buNone/>
            </a:pPr>
            <a:r>
              <a:rPr lang="es-CO" b="1" dirty="0">
                <a:solidFill>
                  <a:srgbClr val="FFFF00"/>
                </a:solidFill>
              </a:rPr>
              <a:t> ¡No! </a:t>
            </a:r>
            <a:r>
              <a:rPr lang="es-CO" b="1" dirty="0" smtClean="0">
                <a:solidFill>
                  <a:srgbClr val="FFFF00"/>
                </a:solidFill>
              </a:rPr>
              <a:t>De ninguna manera, podemos </a:t>
            </a:r>
            <a:r>
              <a:rPr lang="es-CO" b="1" dirty="0">
                <a:solidFill>
                  <a:srgbClr val="FFFF00"/>
                </a:solidFill>
              </a:rPr>
              <a:t>pecar pero no es necesario que pequemos. Dios hizo posible que nosotros rechacemos el pecado. Cuando pecamos es porque hemos dejado de confiar y obedecerle a Él.</a:t>
            </a:r>
          </a:p>
          <a:p>
            <a:endParaRPr lang="es-CO" dirty="0"/>
          </a:p>
        </p:txBody>
      </p:sp>
    </p:spTree>
    <p:extLst>
      <p:ext uri="{BB962C8B-B14F-4D97-AF65-F5344CB8AC3E}">
        <p14:creationId xmlns:p14="http://schemas.microsoft.com/office/powerpoint/2010/main" val="87887690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80">
                                          <p:stCondLst>
                                            <p:cond delay="0"/>
                                          </p:stCondLst>
                                        </p:cTn>
                                        <p:tgtEl>
                                          <p:spTgt spid="3">
                                            <p:txEl>
                                              <p:pRg st="4" end="4"/>
                                            </p:txEl>
                                          </p:spTgt>
                                        </p:tgtEl>
                                      </p:cBhvr>
                                    </p:animEffect>
                                    <p:anim calcmode="lin" valueType="num">
                                      <p:cBhvr>
                                        <p:cTn id="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4" end="4"/>
                                            </p:txEl>
                                          </p:spTgt>
                                        </p:tgtEl>
                                      </p:cBhvr>
                                      <p:to x="100000" y="60000"/>
                                    </p:animScale>
                                    <p:animScale>
                                      <p:cBhvr>
                                        <p:cTn id="14" dur="166" decel="50000">
                                          <p:stCondLst>
                                            <p:cond delay="676"/>
                                          </p:stCondLst>
                                        </p:cTn>
                                        <p:tgtEl>
                                          <p:spTgt spid="3">
                                            <p:txEl>
                                              <p:pRg st="4" end="4"/>
                                            </p:txEl>
                                          </p:spTgt>
                                        </p:tgtEl>
                                      </p:cBhvr>
                                      <p:to x="100000" y="100000"/>
                                    </p:animScale>
                                    <p:animScale>
                                      <p:cBhvr>
                                        <p:cTn id="15" dur="26">
                                          <p:stCondLst>
                                            <p:cond delay="1312"/>
                                          </p:stCondLst>
                                        </p:cTn>
                                        <p:tgtEl>
                                          <p:spTgt spid="3">
                                            <p:txEl>
                                              <p:pRg st="4" end="4"/>
                                            </p:txEl>
                                          </p:spTgt>
                                        </p:tgtEl>
                                      </p:cBhvr>
                                      <p:to x="100000" y="80000"/>
                                    </p:animScale>
                                    <p:animScale>
                                      <p:cBhvr>
                                        <p:cTn id="16" dur="166" decel="50000">
                                          <p:stCondLst>
                                            <p:cond delay="1338"/>
                                          </p:stCondLst>
                                        </p:cTn>
                                        <p:tgtEl>
                                          <p:spTgt spid="3">
                                            <p:txEl>
                                              <p:pRg st="4" end="4"/>
                                            </p:txEl>
                                          </p:spTgt>
                                        </p:tgtEl>
                                      </p:cBhvr>
                                      <p:to x="100000" y="100000"/>
                                    </p:animScale>
                                    <p:animScale>
                                      <p:cBhvr>
                                        <p:cTn id="17" dur="26">
                                          <p:stCondLst>
                                            <p:cond delay="1642"/>
                                          </p:stCondLst>
                                        </p:cTn>
                                        <p:tgtEl>
                                          <p:spTgt spid="3">
                                            <p:txEl>
                                              <p:pRg st="4" end="4"/>
                                            </p:txEl>
                                          </p:spTgt>
                                        </p:tgtEl>
                                      </p:cBhvr>
                                      <p:to x="100000" y="90000"/>
                                    </p:animScale>
                                    <p:animScale>
                                      <p:cBhvr>
                                        <p:cTn id="18" dur="166" decel="50000">
                                          <p:stCondLst>
                                            <p:cond delay="1668"/>
                                          </p:stCondLst>
                                        </p:cTn>
                                        <p:tgtEl>
                                          <p:spTgt spid="3">
                                            <p:txEl>
                                              <p:pRg st="4" end="4"/>
                                            </p:txEl>
                                          </p:spTgt>
                                        </p:tgtEl>
                                      </p:cBhvr>
                                      <p:to x="100000" y="100000"/>
                                    </p:animScale>
                                    <p:animScale>
                                      <p:cBhvr>
                                        <p:cTn id="19" dur="26">
                                          <p:stCondLst>
                                            <p:cond delay="1808"/>
                                          </p:stCondLst>
                                        </p:cTn>
                                        <p:tgtEl>
                                          <p:spTgt spid="3">
                                            <p:txEl>
                                              <p:pRg st="4" end="4"/>
                                            </p:txEl>
                                          </p:spTgt>
                                        </p:tgtEl>
                                      </p:cBhvr>
                                      <p:to x="100000" y="95000"/>
                                    </p:animScale>
                                    <p:animScale>
                                      <p:cBhvr>
                                        <p:cTn id="20" dur="166" decel="50000">
                                          <p:stCondLst>
                                            <p:cond delay="1834"/>
                                          </p:stCondLst>
                                        </p:cTn>
                                        <p:tgtEl>
                                          <p:spTgt spid="3">
                                            <p:txEl>
                                              <p:pRg st="4" end="4"/>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wipe(down)">
                                      <p:cBhvr>
                                        <p:cTn id="23" dur="580">
                                          <p:stCondLst>
                                            <p:cond delay="0"/>
                                          </p:stCondLst>
                                        </p:cTn>
                                        <p:tgtEl>
                                          <p:spTgt spid="3">
                                            <p:txEl>
                                              <p:pRg st="5" end="5"/>
                                            </p:txEl>
                                          </p:spTgt>
                                        </p:tgtEl>
                                      </p:cBhvr>
                                    </p:animEffect>
                                    <p:anim calcmode="lin" valueType="num">
                                      <p:cBhvr>
                                        <p:cTn id="24"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5" end="5"/>
                                            </p:txEl>
                                          </p:spTgt>
                                        </p:tgtEl>
                                      </p:cBhvr>
                                      <p:to x="100000" y="60000"/>
                                    </p:animScale>
                                    <p:animScale>
                                      <p:cBhvr>
                                        <p:cTn id="30" dur="166" decel="50000">
                                          <p:stCondLst>
                                            <p:cond delay="676"/>
                                          </p:stCondLst>
                                        </p:cTn>
                                        <p:tgtEl>
                                          <p:spTgt spid="3">
                                            <p:txEl>
                                              <p:pRg st="5" end="5"/>
                                            </p:txEl>
                                          </p:spTgt>
                                        </p:tgtEl>
                                      </p:cBhvr>
                                      <p:to x="100000" y="100000"/>
                                    </p:animScale>
                                    <p:animScale>
                                      <p:cBhvr>
                                        <p:cTn id="31" dur="26">
                                          <p:stCondLst>
                                            <p:cond delay="1312"/>
                                          </p:stCondLst>
                                        </p:cTn>
                                        <p:tgtEl>
                                          <p:spTgt spid="3">
                                            <p:txEl>
                                              <p:pRg st="5" end="5"/>
                                            </p:txEl>
                                          </p:spTgt>
                                        </p:tgtEl>
                                      </p:cBhvr>
                                      <p:to x="100000" y="80000"/>
                                    </p:animScale>
                                    <p:animScale>
                                      <p:cBhvr>
                                        <p:cTn id="32" dur="166" decel="50000">
                                          <p:stCondLst>
                                            <p:cond delay="1338"/>
                                          </p:stCondLst>
                                        </p:cTn>
                                        <p:tgtEl>
                                          <p:spTgt spid="3">
                                            <p:txEl>
                                              <p:pRg st="5" end="5"/>
                                            </p:txEl>
                                          </p:spTgt>
                                        </p:tgtEl>
                                      </p:cBhvr>
                                      <p:to x="100000" y="100000"/>
                                    </p:animScale>
                                    <p:animScale>
                                      <p:cBhvr>
                                        <p:cTn id="33" dur="26">
                                          <p:stCondLst>
                                            <p:cond delay="1642"/>
                                          </p:stCondLst>
                                        </p:cTn>
                                        <p:tgtEl>
                                          <p:spTgt spid="3">
                                            <p:txEl>
                                              <p:pRg st="5" end="5"/>
                                            </p:txEl>
                                          </p:spTgt>
                                        </p:tgtEl>
                                      </p:cBhvr>
                                      <p:to x="100000" y="90000"/>
                                    </p:animScale>
                                    <p:animScale>
                                      <p:cBhvr>
                                        <p:cTn id="34" dur="166" decel="50000">
                                          <p:stCondLst>
                                            <p:cond delay="1668"/>
                                          </p:stCondLst>
                                        </p:cTn>
                                        <p:tgtEl>
                                          <p:spTgt spid="3">
                                            <p:txEl>
                                              <p:pRg st="5" end="5"/>
                                            </p:txEl>
                                          </p:spTgt>
                                        </p:tgtEl>
                                      </p:cBhvr>
                                      <p:to x="100000" y="100000"/>
                                    </p:animScale>
                                    <p:animScale>
                                      <p:cBhvr>
                                        <p:cTn id="35" dur="26">
                                          <p:stCondLst>
                                            <p:cond delay="1808"/>
                                          </p:stCondLst>
                                        </p:cTn>
                                        <p:tgtEl>
                                          <p:spTgt spid="3">
                                            <p:txEl>
                                              <p:pRg st="5" end="5"/>
                                            </p:txEl>
                                          </p:spTgt>
                                        </p:tgtEl>
                                      </p:cBhvr>
                                      <p:to x="100000" y="95000"/>
                                    </p:animScale>
                                    <p:animScale>
                                      <p:cBhvr>
                                        <p:cTn id="36"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20080"/>
          </a:xfrm>
        </p:spPr>
        <p:txBody>
          <a:bodyPr>
            <a:normAutofit fontScale="77500" lnSpcReduction="20000"/>
          </a:bodyPr>
          <a:lstStyle/>
          <a:p>
            <a:pPr marL="0" indent="0" algn="ctr" fontAlgn="t">
              <a:buNone/>
            </a:pPr>
            <a:r>
              <a:rPr lang="es-CO" sz="4000" b="1" u="sng" dirty="0"/>
              <a:t>Cristo intercede por nosotros cuando </a:t>
            </a:r>
            <a:r>
              <a:rPr lang="es-CO" sz="4000" b="1" u="sng" dirty="0" smtClean="0"/>
              <a:t>Pecamos</a:t>
            </a:r>
            <a:endParaRPr lang="es-CO" sz="4000" b="1" u="sng" dirty="0"/>
          </a:p>
        </p:txBody>
      </p:sp>
      <p:pic>
        <p:nvPicPr>
          <p:cNvPr id="2050" name="Picture 2" descr="Cristo intercede por nosotros cuando Pecam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7040" y="980728"/>
            <a:ext cx="1905000" cy="261937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1196752"/>
            <a:ext cx="6228184" cy="1938992"/>
          </a:xfrm>
          <a:prstGeom prst="rect">
            <a:avLst/>
          </a:prstGeom>
        </p:spPr>
        <p:txBody>
          <a:bodyPr wrap="square">
            <a:spAutoFit/>
          </a:bodyPr>
          <a:lstStyle/>
          <a:p>
            <a:pPr algn="ctr"/>
            <a:r>
              <a:rPr lang="es-CO" sz="2400" dirty="0"/>
              <a:t>Aunque Dios ha hecho provisión por nosotros para tener victoria sobre el pecado, tarde o temprano, encontraremos que hemos fallado en algo. ¿Qué pasa cuando pecamos? Esto rompe nuestra comunión con el Padre</a:t>
            </a:r>
            <a:r>
              <a:rPr lang="es-CO" sz="2400" dirty="0" smtClean="0"/>
              <a:t>.</a:t>
            </a:r>
            <a:endParaRPr lang="es-CO" sz="2400" dirty="0"/>
          </a:p>
        </p:txBody>
      </p:sp>
      <p:sp>
        <p:nvSpPr>
          <p:cNvPr id="5" name="4 Rectángulo"/>
          <p:cNvSpPr/>
          <p:nvPr/>
        </p:nvSpPr>
        <p:spPr>
          <a:xfrm>
            <a:off x="2339752" y="3637306"/>
            <a:ext cx="6802288" cy="3046988"/>
          </a:xfrm>
          <a:prstGeom prst="rect">
            <a:avLst/>
          </a:prstGeom>
        </p:spPr>
        <p:txBody>
          <a:bodyPr wrap="square">
            <a:spAutoFit/>
          </a:bodyPr>
          <a:lstStyle/>
          <a:p>
            <a:pPr algn="ctr"/>
            <a:r>
              <a:rPr lang="es-CO" sz="2400" b="1" u="sng" dirty="0"/>
              <a:t>Como creyentes, nacimos en la familia de Dios</a:t>
            </a:r>
            <a:r>
              <a:rPr lang="es-CO" sz="2400" b="1" u="sng" dirty="0" smtClean="0"/>
              <a:t>.</a:t>
            </a:r>
          </a:p>
          <a:p>
            <a:pPr algn="ctr"/>
            <a:r>
              <a:rPr lang="es-CO" sz="2400" dirty="0" smtClean="0"/>
              <a:t> </a:t>
            </a:r>
            <a:r>
              <a:rPr lang="es-CO" sz="2400" dirty="0"/>
              <a:t>Él ahora </a:t>
            </a:r>
            <a:r>
              <a:rPr lang="es-CO" sz="2400" dirty="0" smtClean="0"/>
              <a:t>intercede por nosotros ante nuestro </a:t>
            </a:r>
            <a:r>
              <a:rPr lang="es-CO" sz="2400" dirty="0"/>
              <a:t>Padre Celestial, y nosotros somos Sus </a:t>
            </a:r>
            <a:r>
              <a:rPr lang="es-CO" sz="2400" dirty="0" smtClean="0"/>
              <a:t>hermanos. </a:t>
            </a:r>
            <a:r>
              <a:rPr lang="es-CO" sz="2400" dirty="0"/>
              <a:t>¿Puede alguien sacarnos de la familia de Dios? No, no hay nada que nos pueda sacar jamás de la familia de Dios y separarnos de Su amor. Pero hay otra cosa que es muy importante para nosotros como los hijos de Dios—nuestra comunión con nuestro Padre Celestial</a:t>
            </a:r>
            <a:r>
              <a:rPr lang="es-CO" sz="2400" dirty="0" smtClean="0"/>
              <a:t>.</a:t>
            </a:r>
            <a:endParaRPr lang="es-CO" sz="2400"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24" y="3861048"/>
            <a:ext cx="2323928" cy="2639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7281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 fill="hold"/>
                                        <p:tgtEl>
                                          <p:spTgt spid="2050"/>
                                        </p:tgtEl>
                                        <p:attrNameLst>
                                          <p:attrName>ppt_w</p:attrName>
                                        </p:attrNameLst>
                                      </p:cBhvr>
                                      <p:tavLst>
                                        <p:tav tm="0">
                                          <p:val>
                                            <p:fltVal val="0"/>
                                          </p:val>
                                        </p:tav>
                                        <p:tav tm="100000">
                                          <p:val>
                                            <p:strVal val="#ppt_w"/>
                                          </p:val>
                                        </p:tav>
                                      </p:tavLst>
                                    </p:anim>
                                    <p:anim calcmode="lin" valueType="num">
                                      <p:cBhvr>
                                        <p:cTn id="8" dur="500" fill="hold"/>
                                        <p:tgtEl>
                                          <p:spTgt spid="2050"/>
                                        </p:tgtEl>
                                        <p:attrNameLst>
                                          <p:attrName>ppt_h</p:attrName>
                                        </p:attrNameLst>
                                      </p:cBhvr>
                                      <p:tavLst>
                                        <p:tav tm="0">
                                          <p:val>
                                            <p:fltVal val="0"/>
                                          </p:val>
                                        </p:tav>
                                        <p:tav tm="100000">
                                          <p:val>
                                            <p:strVal val="#ppt_h"/>
                                          </p:val>
                                        </p:tav>
                                      </p:tavLst>
                                    </p:anim>
                                    <p:animEffect transition="in" filter="fade">
                                      <p:cBhvr>
                                        <p:cTn id="9" dur="500"/>
                                        <p:tgtEl>
                                          <p:spTgt spid="205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randombar(horizontal)">
                                      <p:cBhvr>
                                        <p:cTn id="19" dur="500"/>
                                        <p:tgtEl>
                                          <p:spTgt spid="5"/>
                                        </p:tgtEl>
                                      </p:cBhvr>
                                    </p:animEffect>
                                  </p:childTnLst>
                                </p:cTn>
                              </p:par>
                              <p:par>
                                <p:cTn id="20" presetID="14" presetClass="entr" presetSubtype="10" fill="hold" nodeType="withEffect">
                                  <p:stCondLst>
                                    <p:cond delay="0"/>
                                  </p:stCondLst>
                                  <p:childTnLst>
                                    <p:set>
                                      <p:cBhvr>
                                        <p:cTn id="21" dur="1" fill="hold">
                                          <p:stCondLst>
                                            <p:cond delay="0"/>
                                          </p:stCondLst>
                                        </p:cTn>
                                        <p:tgtEl>
                                          <p:spTgt spid="4098"/>
                                        </p:tgtEl>
                                        <p:attrNameLst>
                                          <p:attrName>style.visibility</p:attrName>
                                        </p:attrNameLst>
                                      </p:cBhvr>
                                      <p:to>
                                        <p:strVal val="visible"/>
                                      </p:to>
                                    </p:set>
                                    <p:animEffect transition="in" filter="randombar(horizontal)">
                                      <p:cBhvr>
                                        <p:cTn id="22"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476673"/>
            <a:ext cx="5688632" cy="3168352"/>
          </a:xfrm>
        </p:spPr>
        <p:txBody>
          <a:bodyPr>
            <a:normAutofit fontScale="85000" lnSpcReduction="10000"/>
          </a:bodyPr>
          <a:lstStyle/>
          <a:p>
            <a:pPr marL="0" indent="0">
              <a:buNone/>
            </a:pPr>
            <a:r>
              <a:rPr lang="es-CO" sz="3900" b="1" dirty="0"/>
              <a:t>¿Qué significa tener comunión con otros? </a:t>
            </a:r>
            <a:endParaRPr lang="es-CO" sz="3900" b="1" dirty="0" smtClean="0"/>
          </a:p>
          <a:p>
            <a:pPr marL="0" indent="0" algn="ctr">
              <a:buNone/>
            </a:pPr>
            <a:r>
              <a:rPr lang="es-CO" dirty="0" smtClean="0"/>
              <a:t>Quiere </a:t>
            </a:r>
            <a:r>
              <a:rPr lang="es-CO" dirty="0"/>
              <a:t>decir que nos gozamos en estar con ellos. Les amamos, y sabemos que ellos nos aman. Nos gusta platicar con ellos y compartir con ellos nuestros gozos y nuestras </a:t>
            </a:r>
            <a:r>
              <a:rPr lang="es-CO" dirty="0" smtClean="0"/>
              <a:t>pruebas</a:t>
            </a:r>
            <a:endParaRPr lang="es-CO"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476672"/>
            <a:ext cx="2331343" cy="3039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452411" y="4003030"/>
            <a:ext cx="3989220" cy="2308324"/>
          </a:xfrm>
          <a:prstGeom prst="rect">
            <a:avLst/>
          </a:prstGeom>
        </p:spPr>
        <p:txBody>
          <a:bodyPr wrap="square">
            <a:spAutoFit/>
          </a:bodyPr>
          <a:lstStyle/>
          <a:p>
            <a:pPr algn="ctr"/>
            <a:r>
              <a:rPr lang="es-CO" dirty="0" smtClean="0"/>
              <a:t> </a:t>
            </a:r>
            <a:r>
              <a:rPr lang="es-CO" sz="2400" dirty="0"/>
              <a:t>Como cristianos, es nuestro privilegio gozar de comunión con nuestro Padre Celestial y con Su Hijo, el Señor </a:t>
            </a:r>
            <a:r>
              <a:rPr lang="es-CO" sz="2400" dirty="0" smtClean="0"/>
              <a:t>Jesucristo ahora, y después en la tierra nueva por la eternidad. </a:t>
            </a:r>
            <a:endParaRPr lang="es-CO" sz="2400" dirty="0"/>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459" y="3933056"/>
            <a:ext cx="2253310"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2989" y="3933056"/>
            <a:ext cx="2466975" cy="2444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3992355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5123"/>
                                        </p:tgtEl>
                                        <p:attrNameLst>
                                          <p:attrName>style.visibility</p:attrName>
                                        </p:attrNameLst>
                                      </p:cBhvr>
                                      <p:to>
                                        <p:strVal val="visible"/>
                                      </p:to>
                                    </p:set>
                                    <p:anim calcmode="lin" valueType="num">
                                      <p:cBhvr>
                                        <p:cTn id="13" dur="1000" fill="hold"/>
                                        <p:tgtEl>
                                          <p:spTgt spid="5123"/>
                                        </p:tgtEl>
                                        <p:attrNameLst>
                                          <p:attrName>ppt_w</p:attrName>
                                        </p:attrNameLst>
                                      </p:cBhvr>
                                      <p:tavLst>
                                        <p:tav tm="0">
                                          <p:val>
                                            <p:fltVal val="0"/>
                                          </p:val>
                                        </p:tav>
                                        <p:tav tm="100000">
                                          <p:val>
                                            <p:strVal val="#ppt_w"/>
                                          </p:val>
                                        </p:tav>
                                      </p:tavLst>
                                    </p:anim>
                                    <p:anim calcmode="lin" valueType="num">
                                      <p:cBhvr>
                                        <p:cTn id="14" dur="1000" fill="hold"/>
                                        <p:tgtEl>
                                          <p:spTgt spid="5123"/>
                                        </p:tgtEl>
                                        <p:attrNameLst>
                                          <p:attrName>ppt_h</p:attrName>
                                        </p:attrNameLst>
                                      </p:cBhvr>
                                      <p:tavLst>
                                        <p:tav tm="0">
                                          <p:val>
                                            <p:fltVal val="0"/>
                                          </p:val>
                                        </p:tav>
                                        <p:tav tm="100000">
                                          <p:val>
                                            <p:strVal val="#ppt_h"/>
                                          </p:val>
                                        </p:tav>
                                      </p:tavLst>
                                    </p:anim>
                                    <p:anim calcmode="lin" valueType="num">
                                      <p:cBhvr>
                                        <p:cTn id="15" dur="1000" fill="hold"/>
                                        <p:tgtEl>
                                          <p:spTgt spid="5123"/>
                                        </p:tgtEl>
                                        <p:attrNameLst>
                                          <p:attrName>style.rotation</p:attrName>
                                        </p:attrNameLst>
                                      </p:cBhvr>
                                      <p:tavLst>
                                        <p:tav tm="0">
                                          <p:val>
                                            <p:fltVal val="90"/>
                                          </p:val>
                                        </p:tav>
                                        <p:tav tm="100000">
                                          <p:val>
                                            <p:fltVal val="0"/>
                                          </p:val>
                                        </p:tav>
                                      </p:tavLst>
                                    </p:anim>
                                    <p:animEffect transition="in" filter="fade">
                                      <p:cBhvr>
                                        <p:cTn id="16" dur="1000"/>
                                        <p:tgtEl>
                                          <p:spTgt spid="5123"/>
                                        </p:tgtEl>
                                      </p:cBhvr>
                                    </p:animEffect>
                                  </p:childTnLst>
                                </p:cTn>
                              </p:par>
                              <p:par>
                                <p:cTn id="17" presetID="31" presetClass="entr" presetSubtype="0" fill="hold" nodeType="withEffect">
                                  <p:stCondLst>
                                    <p:cond delay="0"/>
                                  </p:stCondLst>
                                  <p:childTnLst>
                                    <p:set>
                                      <p:cBhvr>
                                        <p:cTn id="18" dur="1" fill="hold">
                                          <p:stCondLst>
                                            <p:cond delay="0"/>
                                          </p:stCondLst>
                                        </p:cTn>
                                        <p:tgtEl>
                                          <p:spTgt spid="5124"/>
                                        </p:tgtEl>
                                        <p:attrNameLst>
                                          <p:attrName>style.visibility</p:attrName>
                                        </p:attrNameLst>
                                      </p:cBhvr>
                                      <p:to>
                                        <p:strVal val="visible"/>
                                      </p:to>
                                    </p:set>
                                    <p:anim calcmode="lin" valueType="num">
                                      <p:cBhvr>
                                        <p:cTn id="19" dur="1000" fill="hold"/>
                                        <p:tgtEl>
                                          <p:spTgt spid="5124"/>
                                        </p:tgtEl>
                                        <p:attrNameLst>
                                          <p:attrName>ppt_w</p:attrName>
                                        </p:attrNameLst>
                                      </p:cBhvr>
                                      <p:tavLst>
                                        <p:tav tm="0">
                                          <p:val>
                                            <p:fltVal val="0"/>
                                          </p:val>
                                        </p:tav>
                                        <p:tav tm="100000">
                                          <p:val>
                                            <p:strVal val="#ppt_w"/>
                                          </p:val>
                                        </p:tav>
                                      </p:tavLst>
                                    </p:anim>
                                    <p:anim calcmode="lin" valueType="num">
                                      <p:cBhvr>
                                        <p:cTn id="20" dur="1000" fill="hold"/>
                                        <p:tgtEl>
                                          <p:spTgt spid="5124"/>
                                        </p:tgtEl>
                                        <p:attrNameLst>
                                          <p:attrName>ppt_h</p:attrName>
                                        </p:attrNameLst>
                                      </p:cBhvr>
                                      <p:tavLst>
                                        <p:tav tm="0">
                                          <p:val>
                                            <p:fltVal val="0"/>
                                          </p:val>
                                        </p:tav>
                                        <p:tav tm="100000">
                                          <p:val>
                                            <p:strVal val="#ppt_h"/>
                                          </p:val>
                                        </p:tav>
                                      </p:tavLst>
                                    </p:anim>
                                    <p:anim calcmode="lin" valueType="num">
                                      <p:cBhvr>
                                        <p:cTn id="21" dur="1000" fill="hold"/>
                                        <p:tgtEl>
                                          <p:spTgt spid="5124"/>
                                        </p:tgtEl>
                                        <p:attrNameLst>
                                          <p:attrName>style.rotation</p:attrName>
                                        </p:attrNameLst>
                                      </p:cBhvr>
                                      <p:tavLst>
                                        <p:tav tm="0">
                                          <p:val>
                                            <p:fltVal val="90"/>
                                          </p:val>
                                        </p:tav>
                                        <p:tav tm="100000">
                                          <p:val>
                                            <p:fltVal val="0"/>
                                          </p:val>
                                        </p:tav>
                                      </p:tavLst>
                                    </p:anim>
                                    <p:animEffect transition="in" filter="fade">
                                      <p:cBhvr>
                                        <p:cTn id="22" dur="10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520280"/>
          </a:xfrm>
        </p:spPr>
        <p:txBody>
          <a:bodyPr>
            <a:normAutofit/>
          </a:bodyPr>
          <a:lstStyle/>
          <a:p>
            <a:pPr marL="0" indent="0" algn="ctr" fontAlgn="t">
              <a:buNone/>
            </a:pPr>
            <a:r>
              <a:rPr lang="es-CO" sz="2800" i="1" dirty="0"/>
              <a:t>Jesús </a:t>
            </a:r>
            <a:r>
              <a:rPr lang="es-CO" sz="2800" i="1" dirty="0" smtClean="0"/>
              <a:t>dijo, «El </a:t>
            </a:r>
            <a:r>
              <a:rPr lang="es-CO" sz="2800" i="1" dirty="0"/>
              <a:t>que me ama, mi palabra guardará; y mi Padre le amará, y vendremos a él, y haremos morada con él </a:t>
            </a:r>
            <a:r>
              <a:rPr lang="es-CO" sz="2800" i="1" dirty="0" smtClean="0"/>
              <a:t>(o sea, viviremos </a:t>
            </a:r>
            <a:r>
              <a:rPr lang="es-CO" sz="2800" i="1" dirty="0"/>
              <a:t>con él</a:t>
            </a:r>
            <a:r>
              <a:rPr lang="es-CO" sz="2800" i="1" dirty="0" smtClean="0"/>
              <a:t>)»</a:t>
            </a:r>
            <a:r>
              <a:rPr lang="es-CO" sz="2800" i="1" dirty="0" smtClean="0">
                <a:solidFill>
                  <a:srgbClr val="FF0000"/>
                </a:solidFill>
              </a:rPr>
              <a:t> </a:t>
            </a:r>
            <a:r>
              <a:rPr lang="es-CO" sz="2800" b="1" i="1" dirty="0" smtClean="0">
                <a:solidFill>
                  <a:srgbClr val="FF0000"/>
                </a:solidFill>
              </a:rPr>
              <a:t>(</a:t>
            </a:r>
            <a:r>
              <a:rPr lang="es-CO" sz="2800" b="1" i="1" dirty="0">
                <a:solidFill>
                  <a:srgbClr val="FF0000"/>
                </a:solidFill>
              </a:rPr>
              <a:t>Juan 14:23).</a:t>
            </a:r>
          </a:p>
          <a:p>
            <a:pPr marL="0" indent="0" algn="ctr" fontAlgn="t">
              <a:buNone/>
            </a:pPr>
            <a:r>
              <a:rPr lang="es-CO" sz="2800" dirty="0"/>
              <a:t>Cuando somos obedientes al Señor Jesús, gozamos de una comunión maravillosa con el Padre</a:t>
            </a:r>
            <a:r>
              <a:rPr lang="es-CO" sz="2800" dirty="0" smtClean="0"/>
              <a:t>.</a:t>
            </a:r>
            <a:endParaRPr lang="es-CO" sz="2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212975"/>
            <a:ext cx="3298304" cy="3170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3212976"/>
            <a:ext cx="4968552" cy="3170099"/>
          </a:xfrm>
          <a:prstGeom prst="rect">
            <a:avLst/>
          </a:prstGeom>
        </p:spPr>
        <p:txBody>
          <a:bodyPr wrap="square">
            <a:spAutoFit/>
          </a:bodyPr>
          <a:lstStyle/>
          <a:p>
            <a:r>
              <a:rPr lang="es-CO" sz="2800" b="1" u="sng" dirty="0">
                <a:solidFill>
                  <a:srgbClr val="FF0000"/>
                </a:solidFill>
              </a:rPr>
              <a:t>¿Puede ser rota esta comuni</a:t>
            </a:r>
            <a:r>
              <a:rPr lang="es-CO" sz="2800" b="1" dirty="0">
                <a:solidFill>
                  <a:srgbClr val="FF0000"/>
                </a:solidFill>
              </a:rPr>
              <a:t>ón?</a:t>
            </a:r>
          </a:p>
          <a:p>
            <a:pPr algn="ctr"/>
            <a:r>
              <a:rPr lang="es-CO" sz="2800" dirty="0"/>
              <a:t>La respuesta es Sí puede.</a:t>
            </a:r>
          </a:p>
          <a:p>
            <a:r>
              <a:rPr lang="es-CO" sz="2800" dirty="0"/>
              <a:t> </a:t>
            </a:r>
            <a:endParaRPr lang="es-CO" sz="2800" dirty="0" smtClean="0"/>
          </a:p>
          <a:p>
            <a:pPr algn="ctr"/>
            <a:r>
              <a:rPr lang="es-CO" sz="3200" b="1" u="sng" dirty="0" smtClean="0">
                <a:solidFill>
                  <a:srgbClr val="FF0000"/>
                </a:solidFill>
              </a:rPr>
              <a:t>¿</a:t>
            </a:r>
            <a:r>
              <a:rPr lang="es-CO" sz="3200" b="1" u="sng" dirty="0">
                <a:solidFill>
                  <a:srgbClr val="FF0000"/>
                </a:solidFill>
              </a:rPr>
              <a:t>Qué es lo que la rompe? </a:t>
            </a:r>
          </a:p>
          <a:p>
            <a:pPr algn="ctr"/>
            <a:r>
              <a:rPr lang="es-CO" sz="2800" dirty="0"/>
              <a:t>¡EL PECADO! Cuando pecamos, nuestra comunión con el Padre está rota.</a:t>
            </a:r>
          </a:p>
        </p:txBody>
      </p:sp>
    </p:spTree>
    <p:extLst>
      <p:ext uri="{BB962C8B-B14F-4D97-AF65-F5344CB8AC3E}">
        <p14:creationId xmlns:p14="http://schemas.microsoft.com/office/powerpoint/2010/main" val="3263385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4">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p:cTn id="13" dur="1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4">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4">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 calcmode="lin" valueType="num">
                                      <p:cBhvr>
                                        <p:cTn id="21" dur="1000" fill="hold"/>
                                        <p:tgtEl>
                                          <p:spTgt spid="4">
                                            <p:txEl>
                                              <p:pRg st="3" end="3"/>
                                            </p:txEl>
                                          </p:spTgt>
                                        </p:tgtEl>
                                        <p:attrNameLst>
                                          <p:attrName>ppt_w</p:attrName>
                                        </p:attrNameLst>
                                      </p:cBhvr>
                                      <p:tavLst>
                                        <p:tav tm="0">
                                          <p:val>
                                            <p:fltVal val="0"/>
                                          </p:val>
                                        </p:tav>
                                        <p:tav tm="100000">
                                          <p:val>
                                            <p:strVal val="#ppt_w"/>
                                          </p:val>
                                        </p:tav>
                                      </p:tavLst>
                                    </p:anim>
                                    <p:anim calcmode="lin" valueType="num">
                                      <p:cBhvr>
                                        <p:cTn id="22" dur="1000" fill="hold"/>
                                        <p:tgtEl>
                                          <p:spTgt spid="4">
                                            <p:txEl>
                                              <p:pRg st="3" end="3"/>
                                            </p:txEl>
                                          </p:spTgt>
                                        </p:tgtEl>
                                        <p:attrNameLst>
                                          <p:attrName>ppt_h</p:attrName>
                                        </p:attrNameLst>
                                      </p:cBhvr>
                                      <p:tavLst>
                                        <p:tav tm="0">
                                          <p:val>
                                            <p:fltVal val="0"/>
                                          </p:val>
                                        </p:tav>
                                        <p:tav tm="100000">
                                          <p:val>
                                            <p:strVal val="#ppt_h"/>
                                          </p:val>
                                        </p:tav>
                                      </p:tavLst>
                                    </p:anim>
                                    <p:anim calcmode="lin" valueType="num">
                                      <p:cBhvr>
                                        <p:cTn id="23" dur="1000" fill="hold"/>
                                        <p:tgtEl>
                                          <p:spTgt spid="4">
                                            <p:txEl>
                                              <p:pRg st="3" end="3"/>
                                            </p:txEl>
                                          </p:spTgt>
                                        </p:tgtEl>
                                        <p:attrNameLst>
                                          <p:attrName>style.rotation</p:attrName>
                                        </p:attrNameLst>
                                      </p:cBhvr>
                                      <p:tavLst>
                                        <p:tav tm="0">
                                          <p:val>
                                            <p:fltVal val="90"/>
                                          </p:val>
                                        </p:tav>
                                        <p:tav tm="100000">
                                          <p:val>
                                            <p:fltVal val="0"/>
                                          </p:val>
                                        </p:tav>
                                      </p:tavLst>
                                    </p:anim>
                                    <p:animEffect transition="in" filter="fade">
                                      <p:cBhvr>
                                        <p:cTn id="24" dur="1000"/>
                                        <p:tgtEl>
                                          <p:spTgt spid="4">
                                            <p:txEl>
                                              <p:pRg st="3" end="3"/>
                                            </p:txEl>
                                          </p:spTgt>
                                        </p:tgtEl>
                                      </p:cBhvr>
                                    </p:animEffect>
                                  </p:childTnLst>
                                </p:cTn>
                              </p:par>
                              <p:par>
                                <p:cTn id="25" presetID="31" presetClass="entr" presetSubtype="0" fill="hold" nodeType="with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 calcmode="lin" valueType="num">
                                      <p:cBhvr>
                                        <p:cTn id="27" dur="1000" fill="hold"/>
                                        <p:tgtEl>
                                          <p:spTgt spid="4">
                                            <p:txEl>
                                              <p:pRg st="4" end="4"/>
                                            </p:txEl>
                                          </p:spTgt>
                                        </p:tgtEl>
                                        <p:attrNameLst>
                                          <p:attrName>ppt_w</p:attrName>
                                        </p:attrNameLst>
                                      </p:cBhvr>
                                      <p:tavLst>
                                        <p:tav tm="0">
                                          <p:val>
                                            <p:fltVal val="0"/>
                                          </p:val>
                                        </p:tav>
                                        <p:tav tm="100000">
                                          <p:val>
                                            <p:strVal val="#ppt_w"/>
                                          </p:val>
                                        </p:tav>
                                      </p:tavLst>
                                    </p:anim>
                                    <p:anim calcmode="lin" valueType="num">
                                      <p:cBhvr>
                                        <p:cTn id="28" dur="1000" fill="hold"/>
                                        <p:tgtEl>
                                          <p:spTgt spid="4">
                                            <p:txEl>
                                              <p:pRg st="4" end="4"/>
                                            </p:txEl>
                                          </p:spTgt>
                                        </p:tgtEl>
                                        <p:attrNameLst>
                                          <p:attrName>ppt_h</p:attrName>
                                        </p:attrNameLst>
                                      </p:cBhvr>
                                      <p:tavLst>
                                        <p:tav tm="0">
                                          <p:val>
                                            <p:fltVal val="0"/>
                                          </p:val>
                                        </p:tav>
                                        <p:tav tm="100000">
                                          <p:val>
                                            <p:strVal val="#ppt_h"/>
                                          </p:val>
                                        </p:tav>
                                      </p:tavLst>
                                    </p:anim>
                                    <p:anim calcmode="lin" valueType="num">
                                      <p:cBhvr>
                                        <p:cTn id="29" dur="1000" fill="hold"/>
                                        <p:tgtEl>
                                          <p:spTgt spid="4">
                                            <p:txEl>
                                              <p:pRg st="4" end="4"/>
                                            </p:txEl>
                                          </p:spTgt>
                                        </p:tgtEl>
                                        <p:attrNameLst>
                                          <p:attrName>style.rotation</p:attrName>
                                        </p:attrNameLst>
                                      </p:cBhvr>
                                      <p:tavLst>
                                        <p:tav tm="0">
                                          <p:val>
                                            <p:fltVal val="90"/>
                                          </p:val>
                                        </p:tav>
                                        <p:tav tm="100000">
                                          <p:val>
                                            <p:fltVal val="0"/>
                                          </p:val>
                                        </p:tav>
                                      </p:tavLst>
                                    </p:anim>
                                    <p:animEffect transition="in" filter="fade">
                                      <p:cBhvr>
                                        <p:cTn id="30" dur="1000"/>
                                        <p:tgtEl>
                                          <p:spTgt spid="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6" presetClass="entr" presetSubtype="0" fill="hold" nodeType="clickEffect">
                                  <p:stCondLst>
                                    <p:cond delay="0"/>
                                  </p:stCondLst>
                                  <p:childTnLst>
                                    <p:set>
                                      <p:cBhvr>
                                        <p:cTn id="34" dur="1" fill="hold">
                                          <p:stCondLst>
                                            <p:cond delay="0"/>
                                          </p:stCondLst>
                                        </p:cTn>
                                        <p:tgtEl>
                                          <p:spTgt spid="1026"/>
                                        </p:tgtEl>
                                        <p:attrNameLst>
                                          <p:attrName>style.visibility</p:attrName>
                                        </p:attrNameLst>
                                      </p:cBhvr>
                                      <p:to>
                                        <p:strVal val="visible"/>
                                      </p:to>
                                    </p:set>
                                    <p:animEffect transition="in" filter="wipe(down)">
                                      <p:cBhvr>
                                        <p:cTn id="35" dur="580">
                                          <p:stCondLst>
                                            <p:cond delay="0"/>
                                          </p:stCondLst>
                                        </p:cTn>
                                        <p:tgtEl>
                                          <p:spTgt spid="1026"/>
                                        </p:tgtEl>
                                      </p:cBhvr>
                                    </p:animEffect>
                                    <p:anim calcmode="lin" valueType="num">
                                      <p:cBhvr>
                                        <p:cTn id="36"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41" dur="26">
                                          <p:stCondLst>
                                            <p:cond delay="650"/>
                                          </p:stCondLst>
                                        </p:cTn>
                                        <p:tgtEl>
                                          <p:spTgt spid="1026"/>
                                        </p:tgtEl>
                                      </p:cBhvr>
                                      <p:to x="100000" y="60000"/>
                                    </p:animScale>
                                    <p:animScale>
                                      <p:cBhvr>
                                        <p:cTn id="42" dur="166" decel="50000">
                                          <p:stCondLst>
                                            <p:cond delay="676"/>
                                          </p:stCondLst>
                                        </p:cTn>
                                        <p:tgtEl>
                                          <p:spTgt spid="1026"/>
                                        </p:tgtEl>
                                      </p:cBhvr>
                                      <p:to x="100000" y="100000"/>
                                    </p:animScale>
                                    <p:animScale>
                                      <p:cBhvr>
                                        <p:cTn id="43" dur="26">
                                          <p:stCondLst>
                                            <p:cond delay="1312"/>
                                          </p:stCondLst>
                                        </p:cTn>
                                        <p:tgtEl>
                                          <p:spTgt spid="1026"/>
                                        </p:tgtEl>
                                      </p:cBhvr>
                                      <p:to x="100000" y="80000"/>
                                    </p:animScale>
                                    <p:animScale>
                                      <p:cBhvr>
                                        <p:cTn id="44" dur="166" decel="50000">
                                          <p:stCondLst>
                                            <p:cond delay="1338"/>
                                          </p:stCondLst>
                                        </p:cTn>
                                        <p:tgtEl>
                                          <p:spTgt spid="1026"/>
                                        </p:tgtEl>
                                      </p:cBhvr>
                                      <p:to x="100000" y="100000"/>
                                    </p:animScale>
                                    <p:animScale>
                                      <p:cBhvr>
                                        <p:cTn id="45" dur="26">
                                          <p:stCondLst>
                                            <p:cond delay="1642"/>
                                          </p:stCondLst>
                                        </p:cTn>
                                        <p:tgtEl>
                                          <p:spTgt spid="1026"/>
                                        </p:tgtEl>
                                      </p:cBhvr>
                                      <p:to x="100000" y="90000"/>
                                    </p:animScale>
                                    <p:animScale>
                                      <p:cBhvr>
                                        <p:cTn id="46" dur="166" decel="50000">
                                          <p:stCondLst>
                                            <p:cond delay="1668"/>
                                          </p:stCondLst>
                                        </p:cTn>
                                        <p:tgtEl>
                                          <p:spTgt spid="1026"/>
                                        </p:tgtEl>
                                      </p:cBhvr>
                                      <p:to x="100000" y="100000"/>
                                    </p:animScale>
                                    <p:animScale>
                                      <p:cBhvr>
                                        <p:cTn id="47" dur="26">
                                          <p:stCondLst>
                                            <p:cond delay="1808"/>
                                          </p:stCondLst>
                                        </p:cTn>
                                        <p:tgtEl>
                                          <p:spTgt spid="1026"/>
                                        </p:tgtEl>
                                      </p:cBhvr>
                                      <p:to x="100000" y="95000"/>
                                    </p:animScale>
                                    <p:animScale>
                                      <p:cBhvr>
                                        <p:cTn id="48" dur="166" decel="50000">
                                          <p:stCondLst>
                                            <p:cond delay="1834"/>
                                          </p:stCondLst>
                                        </p:cTn>
                                        <p:tgtEl>
                                          <p:spTgt spid="10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rmAutofit fontScale="90000"/>
          </a:bodyPr>
          <a:lstStyle/>
          <a:p>
            <a:r>
              <a:rPr lang="es-CO" dirty="0">
                <a:latin typeface="Algerian" pitchFamily="82" charset="0"/>
              </a:rPr>
              <a:t>Cristo </a:t>
            </a:r>
            <a:r>
              <a:rPr lang="es-CO" dirty="0" smtClean="0">
                <a:latin typeface="Algerian" pitchFamily="82" charset="0"/>
              </a:rPr>
              <a:t>restablece </a:t>
            </a:r>
            <a:r>
              <a:rPr lang="es-CO" dirty="0">
                <a:latin typeface="Algerian" pitchFamily="82" charset="0"/>
              </a:rPr>
              <a:t>la Comunión Rota</a:t>
            </a:r>
            <a:endParaRPr lang="es-CO" dirty="0">
              <a:latin typeface="Algerian" pitchFamily="82" charset="0"/>
            </a:endParaRPr>
          </a:p>
        </p:txBody>
      </p:sp>
      <p:sp>
        <p:nvSpPr>
          <p:cNvPr id="3" name="2 Marcador de contenido"/>
          <p:cNvSpPr>
            <a:spLocks noGrp="1"/>
          </p:cNvSpPr>
          <p:nvPr>
            <p:ph idx="1"/>
          </p:nvPr>
        </p:nvSpPr>
        <p:spPr>
          <a:xfrm>
            <a:off x="457200" y="1600201"/>
            <a:ext cx="8229600" cy="676671"/>
          </a:xfrm>
        </p:spPr>
        <p:txBody>
          <a:bodyPr>
            <a:normAutofit fontScale="70000" lnSpcReduction="20000"/>
          </a:bodyPr>
          <a:lstStyle/>
          <a:p>
            <a:pPr marL="0" indent="0" algn="ctr" fontAlgn="t">
              <a:buNone/>
            </a:pPr>
            <a:r>
              <a:rPr lang="es-CO" sz="3800" b="1" dirty="0" smtClean="0"/>
              <a:t>¿</a:t>
            </a:r>
            <a:r>
              <a:rPr lang="es-CO" sz="3800" b="1" dirty="0"/>
              <a:t>Puede ser restaurada nuestra comunión con el Padre? </a:t>
            </a:r>
            <a:endParaRPr lang="es-CO" sz="3800" b="1" dirty="0" smtClean="0"/>
          </a:p>
        </p:txBody>
      </p:sp>
      <p:sp>
        <p:nvSpPr>
          <p:cNvPr id="4" name="3 Rectángulo"/>
          <p:cNvSpPr/>
          <p:nvPr/>
        </p:nvSpPr>
        <p:spPr>
          <a:xfrm>
            <a:off x="395536" y="2780928"/>
            <a:ext cx="5544616" cy="3785652"/>
          </a:xfrm>
          <a:prstGeom prst="rect">
            <a:avLst/>
          </a:prstGeom>
        </p:spPr>
        <p:txBody>
          <a:bodyPr wrap="square">
            <a:spAutoFit/>
          </a:bodyPr>
          <a:lstStyle/>
          <a:p>
            <a:pPr algn="ctr"/>
            <a:r>
              <a:rPr lang="es-CO" sz="2400" dirty="0"/>
              <a:t>Sí puede. El Señor Jesús es Quien la restablece. Él intercede por nosotros cuando pecamos. </a:t>
            </a:r>
          </a:p>
          <a:p>
            <a:pPr algn="ctr"/>
            <a:endParaRPr lang="es-CO" sz="2400" dirty="0" smtClean="0"/>
          </a:p>
          <a:p>
            <a:pPr algn="ctr"/>
            <a:r>
              <a:rPr lang="es-CO" sz="2400" dirty="0" smtClean="0"/>
              <a:t>La </a:t>
            </a:r>
            <a:r>
              <a:rPr lang="es-CO" sz="2400" dirty="0"/>
              <a:t>Biblia dice, . . . y si alguno hubiere pecado, abogado tenemos para con el Padre, a Jesucristo el justo </a:t>
            </a:r>
            <a:r>
              <a:rPr lang="es-CO" sz="2400" dirty="0">
                <a:solidFill>
                  <a:srgbClr val="FF0000"/>
                </a:solidFill>
              </a:rPr>
              <a:t>(1 Juan 2:1).</a:t>
            </a:r>
          </a:p>
          <a:p>
            <a:pPr algn="ctr"/>
            <a:endParaRPr lang="es-CO" sz="2400" dirty="0" smtClean="0">
              <a:solidFill>
                <a:srgbClr val="FF0000"/>
              </a:solidFill>
            </a:endParaRPr>
          </a:p>
          <a:p>
            <a:pPr algn="ctr"/>
            <a:r>
              <a:rPr lang="es-CO" sz="2400" dirty="0" smtClean="0"/>
              <a:t>El </a:t>
            </a:r>
            <a:r>
              <a:rPr lang="es-CO" sz="2400" dirty="0"/>
              <a:t>Señor Jesús ruega por nosotros cuando nuestra comunión con el Padre está rota.</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2780928"/>
            <a:ext cx="2725663"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24076907"/>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80">
                                          <p:stCondLst>
                                            <p:cond delay="0"/>
                                          </p:stCondLst>
                                        </p:cTn>
                                        <p:tgtEl>
                                          <p:spTgt spid="4"/>
                                        </p:tgtEl>
                                      </p:cBhvr>
                                    </p:animEffect>
                                    <p:anim calcmode="lin" valueType="num">
                                      <p:cBhvr>
                                        <p:cTn id="1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gtEl>
                                      </p:cBhvr>
                                      <p:to x="100000" y="60000"/>
                                    </p:animScale>
                                    <p:animScale>
                                      <p:cBhvr>
                                        <p:cTn id="22" dur="166" decel="50000">
                                          <p:stCondLst>
                                            <p:cond delay="676"/>
                                          </p:stCondLst>
                                        </p:cTn>
                                        <p:tgtEl>
                                          <p:spTgt spid="4"/>
                                        </p:tgtEl>
                                      </p:cBhvr>
                                      <p:to x="100000" y="100000"/>
                                    </p:animScale>
                                    <p:animScale>
                                      <p:cBhvr>
                                        <p:cTn id="23" dur="26">
                                          <p:stCondLst>
                                            <p:cond delay="1312"/>
                                          </p:stCondLst>
                                        </p:cTn>
                                        <p:tgtEl>
                                          <p:spTgt spid="4"/>
                                        </p:tgtEl>
                                      </p:cBhvr>
                                      <p:to x="100000" y="80000"/>
                                    </p:animScale>
                                    <p:animScale>
                                      <p:cBhvr>
                                        <p:cTn id="24" dur="166" decel="50000">
                                          <p:stCondLst>
                                            <p:cond delay="1338"/>
                                          </p:stCondLst>
                                        </p:cTn>
                                        <p:tgtEl>
                                          <p:spTgt spid="4"/>
                                        </p:tgtEl>
                                      </p:cBhvr>
                                      <p:to x="100000" y="100000"/>
                                    </p:animScale>
                                    <p:animScale>
                                      <p:cBhvr>
                                        <p:cTn id="25" dur="26">
                                          <p:stCondLst>
                                            <p:cond delay="1642"/>
                                          </p:stCondLst>
                                        </p:cTn>
                                        <p:tgtEl>
                                          <p:spTgt spid="4"/>
                                        </p:tgtEl>
                                      </p:cBhvr>
                                      <p:to x="100000" y="90000"/>
                                    </p:animScale>
                                    <p:animScale>
                                      <p:cBhvr>
                                        <p:cTn id="26" dur="166" decel="50000">
                                          <p:stCondLst>
                                            <p:cond delay="1668"/>
                                          </p:stCondLst>
                                        </p:cTn>
                                        <p:tgtEl>
                                          <p:spTgt spid="4"/>
                                        </p:tgtEl>
                                      </p:cBhvr>
                                      <p:to x="100000" y="100000"/>
                                    </p:animScale>
                                    <p:animScale>
                                      <p:cBhvr>
                                        <p:cTn id="27" dur="26">
                                          <p:stCondLst>
                                            <p:cond delay="1808"/>
                                          </p:stCondLst>
                                        </p:cTn>
                                        <p:tgtEl>
                                          <p:spTgt spid="4"/>
                                        </p:tgtEl>
                                      </p:cBhvr>
                                      <p:to x="100000" y="95000"/>
                                    </p:animScale>
                                    <p:animScale>
                                      <p:cBhvr>
                                        <p:cTn id="28" dur="166" decel="50000">
                                          <p:stCondLst>
                                            <p:cond delay="1834"/>
                                          </p:stCondLst>
                                        </p:cTn>
                                        <p:tgtEl>
                                          <p:spTgt spid="4"/>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2050"/>
                                        </p:tgtEl>
                                        <p:attrNameLst>
                                          <p:attrName>style.visibility</p:attrName>
                                        </p:attrNameLst>
                                      </p:cBhvr>
                                      <p:to>
                                        <p:strVal val="visible"/>
                                      </p:to>
                                    </p:set>
                                    <p:animEffect transition="in" filter="wipe(down)">
                                      <p:cBhvr>
                                        <p:cTn id="31" dur="580">
                                          <p:stCondLst>
                                            <p:cond delay="0"/>
                                          </p:stCondLst>
                                        </p:cTn>
                                        <p:tgtEl>
                                          <p:spTgt spid="2050"/>
                                        </p:tgtEl>
                                      </p:cBhvr>
                                    </p:animEffect>
                                    <p:anim calcmode="lin" valueType="num">
                                      <p:cBhvr>
                                        <p:cTn id="32"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37" dur="26">
                                          <p:stCondLst>
                                            <p:cond delay="650"/>
                                          </p:stCondLst>
                                        </p:cTn>
                                        <p:tgtEl>
                                          <p:spTgt spid="2050"/>
                                        </p:tgtEl>
                                      </p:cBhvr>
                                      <p:to x="100000" y="60000"/>
                                    </p:animScale>
                                    <p:animScale>
                                      <p:cBhvr>
                                        <p:cTn id="38" dur="166" decel="50000">
                                          <p:stCondLst>
                                            <p:cond delay="676"/>
                                          </p:stCondLst>
                                        </p:cTn>
                                        <p:tgtEl>
                                          <p:spTgt spid="2050"/>
                                        </p:tgtEl>
                                      </p:cBhvr>
                                      <p:to x="100000" y="100000"/>
                                    </p:animScale>
                                    <p:animScale>
                                      <p:cBhvr>
                                        <p:cTn id="39" dur="26">
                                          <p:stCondLst>
                                            <p:cond delay="1312"/>
                                          </p:stCondLst>
                                        </p:cTn>
                                        <p:tgtEl>
                                          <p:spTgt spid="2050"/>
                                        </p:tgtEl>
                                      </p:cBhvr>
                                      <p:to x="100000" y="80000"/>
                                    </p:animScale>
                                    <p:animScale>
                                      <p:cBhvr>
                                        <p:cTn id="40" dur="166" decel="50000">
                                          <p:stCondLst>
                                            <p:cond delay="1338"/>
                                          </p:stCondLst>
                                        </p:cTn>
                                        <p:tgtEl>
                                          <p:spTgt spid="2050"/>
                                        </p:tgtEl>
                                      </p:cBhvr>
                                      <p:to x="100000" y="100000"/>
                                    </p:animScale>
                                    <p:animScale>
                                      <p:cBhvr>
                                        <p:cTn id="41" dur="26">
                                          <p:stCondLst>
                                            <p:cond delay="1642"/>
                                          </p:stCondLst>
                                        </p:cTn>
                                        <p:tgtEl>
                                          <p:spTgt spid="2050"/>
                                        </p:tgtEl>
                                      </p:cBhvr>
                                      <p:to x="100000" y="90000"/>
                                    </p:animScale>
                                    <p:animScale>
                                      <p:cBhvr>
                                        <p:cTn id="42" dur="166" decel="50000">
                                          <p:stCondLst>
                                            <p:cond delay="1668"/>
                                          </p:stCondLst>
                                        </p:cTn>
                                        <p:tgtEl>
                                          <p:spTgt spid="2050"/>
                                        </p:tgtEl>
                                      </p:cBhvr>
                                      <p:to x="100000" y="100000"/>
                                    </p:animScale>
                                    <p:animScale>
                                      <p:cBhvr>
                                        <p:cTn id="43" dur="26">
                                          <p:stCondLst>
                                            <p:cond delay="1808"/>
                                          </p:stCondLst>
                                        </p:cTn>
                                        <p:tgtEl>
                                          <p:spTgt spid="2050"/>
                                        </p:tgtEl>
                                      </p:cBhvr>
                                      <p:to x="100000" y="95000"/>
                                    </p:animScale>
                                    <p:animScale>
                                      <p:cBhvr>
                                        <p:cTn id="44" dur="166" decel="50000">
                                          <p:stCondLst>
                                            <p:cond delay="1834"/>
                                          </p:stCondLst>
                                        </p:cTn>
                                        <p:tgtEl>
                                          <p:spTgt spid="20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520280"/>
          </a:xfrm>
        </p:spPr>
        <p:txBody>
          <a:bodyPr>
            <a:normAutofit lnSpcReduction="10000"/>
          </a:bodyPr>
          <a:lstStyle/>
          <a:p>
            <a:pPr marL="0" indent="0">
              <a:buNone/>
            </a:pPr>
            <a:r>
              <a:rPr lang="es-CO" dirty="0"/>
              <a:t>Sólo el Señor Jesús tiene el derecho de ser nuestro Intercesor con el Padre porque Él es justo y porque Él pagó por nuestros pecados. </a:t>
            </a:r>
            <a:endParaRPr lang="es-CO" dirty="0" smtClean="0"/>
          </a:p>
          <a:p>
            <a:pPr marL="0" indent="0" algn="ctr">
              <a:buNone/>
            </a:pPr>
            <a:r>
              <a:rPr lang="es-CO" dirty="0" smtClean="0"/>
              <a:t>La </a:t>
            </a:r>
            <a:r>
              <a:rPr lang="es-CO" dirty="0"/>
              <a:t>Biblia </a:t>
            </a:r>
            <a:r>
              <a:rPr lang="es-CO" dirty="0" smtClean="0"/>
              <a:t>dice, </a:t>
            </a:r>
            <a:r>
              <a:rPr lang="es-CO" dirty="0" smtClean="0">
                <a:latin typeface="Agency FB" pitchFamily="34" charset="0"/>
              </a:rPr>
              <a:t>Y </a:t>
            </a:r>
            <a:r>
              <a:rPr lang="es-CO" dirty="0">
                <a:latin typeface="Agency FB" pitchFamily="34" charset="0"/>
              </a:rPr>
              <a:t>él es la propiciación (el pago) por nuestros pecados </a:t>
            </a:r>
            <a:r>
              <a:rPr lang="es-CO" dirty="0"/>
              <a:t>. . . </a:t>
            </a:r>
            <a:r>
              <a:rPr lang="es-CO" dirty="0">
                <a:solidFill>
                  <a:srgbClr val="FF0000"/>
                </a:solidFill>
              </a:rPr>
              <a:t>(1 Juan 2:2</a:t>
            </a:r>
            <a:r>
              <a:rPr lang="es-CO" dirty="0" smtClean="0">
                <a:solidFill>
                  <a:srgbClr val="FF0000"/>
                </a:solidFill>
              </a:rPr>
              <a:t>).</a:t>
            </a:r>
            <a:endParaRPr lang="es-CO" dirty="0">
              <a:solidFill>
                <a:srgbClr val="FF000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89630" y="3243590"/>
            <a:ext cx="2346866"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627784" y="3212976"/>
            <a:ext cx="4032448" cy="3046988"/>
          </a:xfrm>
          <a:prstGeom prst="rect">
            <a:avLst/>
          </a:prstGeom>
        </p:spPr>
        <p:txBody>
          <a:bodyPr wrap="square">
            <a:spAutoFit/>
          </a:bodyPr>
          <a:lstStyle/>
          <a:p>
            <a:pPr algn="ctr"/>
            <a:r>
              <a:rPr lang="es-CO" sz="2400" dirty="0">
                <a:solidFill>
                  <a:srgbClr val="002060"/>
                </a:solidFill>
              </a:rPr>
              <a:t>Las señales de los clavos en sus manos son recordatorios de la muerte que Él sufrió por nuestros pecados. El Señor Jesús puede mostrar estas cicatrices y decir, "</a:t>
            </a:r>
            <a:r>
              <a:rPr lang="es-CO" sz="2400" dirty="0">
                <a:solidFill>
                  <a:srgbClr val="002060"/>
                </a:solidFill>
                <a:latin typeface="Agency FB" pitchFamily="34" charset="0"/>
              </a:rPr>
              <a:t>Padre, yo sé que él ha pecado pero yo pagué por sus pecados. Él me pertenece a mí</a:t>
            </a:r>
            <a:r>
              <a:rPr lang="es-CO" sz="2400" dirty="0" smtClean="0">
                <a:solidFill>
                  <a:srgbClr val="002060"/>
                </a:solidFill>
              </a:rPr>
              <a:t>".</a:t>
            </a:r>
            <a:endParaRPr lang="es-CO" sz="2400" dirty="0">
              <a:solidFill>
                <a:srgbClr val="002060"/>
              </a:solidFill>
            </a:endParaRP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1" y="3243590"/>
            <a:ext cx="2464723"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949389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31" presetClass="entr" presetSubtype="0" fill="hold" nodeType="withEffect">
                                  <p:stCondLst>
                                    <p:cond delay="0"/>
                                  </p:stCondLst>
                                  <p:childTnLst>
                                    <p:set>
                                      <p:cBhvr>
                                        <p:cTn id="18" dur="1" fill="hold">
                                          <p:stCondLst>
                                            <p:cond delay="0"/>
                                          </p:stCondLst>
                                        </p:cTn>
                                        <p:tgtEl>
                                          <p:spTgt spid="3075"/>
                                        </p:tgtEl>
                                        <p:attrNameLst>
                                          <p:attrName>style.visibility</p:attrName>
                                        </p:attrNameLst>
                                      </p:cBhvr>
                                      <p:to>
                                        <p:strVal val="visible"/>
                                      </p:to>
                                    </p:set>
                                    <p:anim calcmode="lin" valueType="num">
                                      <p:cBhvr>
                                        <p:cTn id="19" dur="1000" fill="hold"/>
                                        <p:tgtEl>
                                          <p:spTgt spid="3075"/>
                                        </p:tgtEl>
                                        <p:attrNameLst>
                                          <p:attrName>ppt_w</p:attrName>
                                        </p:attrNameLst>
                                      </p:cBhvr>
                                      <p:tavLst>
                                        <p:tav tm="0">
                                          <p:val>
                                            <p:fltVal val="0"/>
                                          </p:val>
                                        </p:tav>
                                        <p:tav tm="100000">
                                          <p:val>
                                            <p:strVal val="#ppt_w"/>
                                          </p:val>
                                        </p:tav>
                                      </p:tavLst>
                                    </p:anim>
                                    <p:anim calcmode="lin" valueType="num">
                                      <p:cBhvr>
                                        <p:cTn id="20" dur="1000" fill="hold"/>
                                        <p:tgtEl>
                                          <p:spTgt spid="3075"/>
                                        </p:tgtEl>
                                        <p:attrNameLst>
                                          <p:attrName>ppt_h</p:attrName>
                                        </p:attrNameLst>
                                      </p:cBhvr>
                                      <p:tavLst>
                                        <p:tav tm="0">
                                          <p:val>
                                            <p:fltVal val="0"/>
                                          </p:val>
                                        </p:tav>
                                        <p:tav tm="100000">
                                          <p:val>
                                            <p:strVal val="#ppt_h"/>
                                          </p:val>
                                        </p:tav>
                                      </p:tavLst>
                                    </p:anim>
                                    <p:anim calcmode="lin" valueType="num">
                                      <p:cBhvr>
                                        <p:cTn id="21" dur="1000" fill="hold"/>
                                        <p:tgtEl>
                                          <p:spTgt spid="3075"/>
                                        </p:tgtEl>
                                        <p:attrNameLst>
                                          <p:attrName>style.rotation</p:attrName>
                                        </p:attrNameLst>
                                      </p:cBhvr>
                                      <p:tavLst>
                                        <p:tav tm="0">
                                          <p:val>
                                            <p:fltVal val="90"/>
                                          </p:val>
                                        </p:tav>
                                        <p:tav tm="100000">
                                          <p:val>
                                            <p:fltVal val="0"/>
                                          </p:val>
                                        </p:tav>
                                      </p:tavLst>
                                    </p:anim>
                                    <p:animEffect transition="in" filter="fade">
                                      <p:cBhvr>
                                        <p:cTn id="22" dur="10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548680"/>
            <a:ext cx="8229600" cy="5852057"/>
          </a:xfrm>
          <a:blipFill>
            <a:blip r:embed="rId2"/>
            <a:tile tx="0" ty="0" sx="100000" sy="100000" flip="none" algn="tl"/>
          </a:blipFill>
        </p:spPr>
        <p:txBody>
          <a:bodyPr>
            <a:normAutofit fontScale="92500" lnSpcReduction="20000"/>
          </a:bodyPr>
          <a:lstStyle/>
          <a:p>
            <a:pPr marL="0" indent="0" algn="ctr" fontAlgn="t">
              <a:buNone/>
            </a:pPr>
            <a:endParaRPr lang="es-CO" dirty="0" smtClean="0"/>
          </a:p>
          <a:p>
            <a:pPr marL="0" indent="0" algn="ctr" fontAlgn="t">
              <a:buNone/>
            </a:pPr>
            <a:r>
              <a:rPr lang="es-CO" b="1" dirty="0" smtClean="0">
                <a:solidFill>
                  <a:schemeClr val="bg1"/>
                </a:solidFill>
              </a:rPr>
              <a:t>En </a:t>
            </a:r>
            <a:r>
              <a:rPr lang="es-CO" b="1" dirty="0">
                <a:solidFill>
                  <a:schemeClr val="bg1"/>
                </a:solidFill>
              </a:rPr>
              <a:t>la cruz, el Señor Jesús pagó por todos nuestros pecados, aún los que cometimos durante nuestra vida cristiana después de ser salvos. Por causa de esto, Dios nos puede perdonar con justicia.</a:t>
            </a:r>
          </a:p>
          <a:p>
            <a:pPr marL="0" indent="0" fontAlgn="t">
              <a:buNone/>
            </a:pPr>
            <a:endParaRPr lang="es-CO" b="1" dirty="0" smtClean="0">
              <a:solidFill>
                <a:schemeClr val="bg1"/>
              </a:solidFill>
            </a:endParaRPr>
          </a:p>
          <a:p>
            <a:pPr marL="0" indent="0" algn="ctr" fontAlgn="t">
              <a:buNone/>
            </a:pPr>
            <a:r>
              <a:rPr lang="es-CO" b="1" dirty="0" smtClean="0">
                <a:solidFill>
                  <a:schemeClr val="bg1"/>
                </a:solidFill>
              </a:rPr>
              <a:t>La </a:t>
            </a:r>
            <a:r>
              <a:rPr lang="es-CO" b="1" dirty="0">
                <a:solidFill>
                  <a:schemeClr val="bg1"/>
                </a:solidFill>
              </a:rPr>
              <a:t>cosa maravillosa es que Dios no solamente nos perdona sino que también nos limpia con la sangre preciosa de Cristo para que otra vez podamos tener comunión con Él. </a:t>
            </a:r>
            <a:endParaRPr lang="es-CO" b="1" dirty="0" smtClean="0">
              <a:solidFill>
                <a:schemeClr val="bg1"/>
              </a:solidFill>
            </a:endParaRPr>
          </a:p>
          <a:p>
            <a:pPr marL="0" indent="0" fontAlgn="t">
              <a:buNone/>
            </a:pPr>
            <a:endParaRPr lang="es-CO" b="1" dirty="0">
              <a:solidFill>
                <a:schemeClr val="bg1"/>
              </a:solidFill>
            </a:endParaRPr>
          </a:p>
          <a:p>
            <a:pPr marL="0" indent="0" algn="ctr" fontAlgn="t">
              <a:buNone/>
            </a:pPr>
            <a:r>
              <a:rPr lang="es-CO" b="1" dirty="0" smtClean="0">
                <a:solidFill>
                  <a:schemeClr val="bg1"/>
                </a:solidFill>
              </a:rPr>
              <a:t>La </a:t>
            </a:r>
            <a:r>
              <a:rPr lang="es-CO" b="1" dirty="0">
                <a:solidFill>
                  <a:schemeClr val="bg1"/>
                </a:solidFill>
              </a:rPr>
              <a:t>Biblia dice</a:t>
            </a:r>
            <a:r>
              <a:rPr lang="es-CO" b="1" dirty="0" smtClean="0">
                <a:solidFill>
                  <a:schemeClr val="bg1"/>
                </a:solidFill>
              </a:rPr>
              <a:t>,</a:t>
            </a:r>
            <a:r>
              <a:rPr lang="es-CO" b="1" i="1" dirty="0" smtClean="0">
                <a:solidFill>
                  <a:schemeClr val="bg1"/>
                </a:solidFill>
              </a:rPr>
              <a:t>. </a:t>
            </a:r>
            <a:r>
              <a:rPr lang="es-CO" b="1" i="1" dirty="0">
                <a:solidFill>
                  <a:schemeClr val="bg1"/>
                </a:solidFill>
              </a:rPr>
              <a:t>. . la sangre de Jesucristo su Hijo nos limpia de todo pecado </a:t>
            </a:r>
            <a:r>
              <a:rPr lang="es-CO" b="1" i="1" dirty="0">
                <a:solidFill>
                  <a:srgbClr val="FF0000"/>
                </a:solidFill>
              </a:rPr>
              <a:t>(1 Juan 1:7</a:t>
            </a:r>
            <a:r>
              <a:rPr lang="es-CO" b="1" i="1" dirty="0" smtClean="0">
                <a:solidFill>
                  <a:srgbClr val="FF0000"/>
                </a:solidFill>
              </a:rPr>
              <a:t>).</a:t>
            </a:r>
            <a:endParaRPr lang="es-CO" b="1" i="1" dirty="0">
              <a:solidFill>
                <a:srgbClr val="FF0000"/>
              </a:solidFill>
            </a:endParaRPr>
          </a:p>
        </p:txBody>
      </p:sp>
    </p:spTree>
    <p:extLst>
      <p:ext uri="{BB962C8B-B14F-4D97-AF65-F5344CB8AC3E}">
        <p14:creationId xmlns:p14="http://schemas.microsoft.com/office/powerpoint/2010/main" val="2339236821"/>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274638"/>
            <a:ext cx="8712968" cy="1143000"/>
          </a:xfrm>
        </p:spPr>
        <p:txBody>
          <a:bodyPr>
            <a:normAutofit fontScale="90000"/>
          </a:bodyPr>
          <a:lstStyle/>
          <a:p>
            <a:r>
              <a:rPr lang="es-CO" b="1" i="1" dirty="0">
                <a:solidFill>
                  <a:srgbClr val="FF0000"/>
                </a:solidFill>
                <a:latin typeface="Agency FB" pitchFamily="34" charset="0"/>
              </a:rPr>
              <a:t>¿Cuándo nos limpia Dios de nuestros pecados?</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8507288" cy="5141168"/>
          </a:xfrm>
          <a:blipFill>
            <a:blip r:embed="rId2"/>
            <a:tile tx="0" ty="0" sx="100000" sy="100000" flip="none" algn="tl"/>
          </a:blipFill>
        </p:spPr>
        <p:txBody>
          <a:bodyPr>
            <a:normAutofit fontScale="85000" lnSpcReduction="20000"/>
          </a:bodyPr>
          <a:lstStyle/>
          <a:p>
            <a:pPr marL="0" indent="0" algn="ctr" fontAlgn="t">
              <a:buNone/>
            </a:pPr>
            <a:r>
              <a:rPr lang="es-CO" sz="3400" b="1" dirty="0" smtClean="0"/>
              <a:t>Él </a:t>
            </a:r>
            <a:r>
              <a:rPr lang="es-CO" sz="3400" b="1" dirty="0"/>
              <a:t>nos limpia en el momento en que confesamos nuestros pecados a Él. </a:t>
            </a:r>
            <a:endParaRPr lang="es-CO" sz="3400" b="1" dirty="0" smtClean="0"/>
          </a:p>
          <a:p>
            <a:pPr marL="0" indent="0" fontAlgn="t">
              <a:buNone/>
            </a:pPr>
            <a:endParaRPr lang="es-CO" dirty="0"/>
          </a:p>
          <a:p>
            <a:pPr marL="0" indent="0" algn="ctr" fontAlgn="t">
              <a:buNone/>
            </a:pPr>
            <a:r>
              <a:rPr lang="es-CO" dirty="0" smtClean="0"/>
              <a:t>La </a:t>
            </a:r>
            <a:r>
              <a:rPr lang="es-CO" dirty="0"/>
              <a:t>Biblia </a:t>
            </a:r>
            <a:r>
              <a:rPr lang="es-CO" dirty="0" smtClean="0"/>
              <a:t>dice, «</a:t>
            </a:r>
            <a:r>
              <a:rPr lang="es-CO" b="1" i="1" dirty="0" smtClean="0"/>
              <a:t>Si </a:t>
            </a:r>
            <a:r>
              <a:rPr lang="es-CO" b="1" i="1" dirty="0"/>
              <a:t>confesamos nuestros pecados, él es fiel y justo para perdonar nuestros pecados, y limpiarnos de toda </a:t>
            </a:r>
            <a:r>
              <a:rPr lang="es-CO" b="1" i="1" dirty="0" smtClean="0"/>
              <a:t>maldad» </a:t>
            </a:r>
          </a:p>
          <a:p>
            <a:pPr marL="0" indent="0" algn="ctr" fontAlgn="t">
              <a:buNone/>
            </a:pPr>
            <a:r>
              <a:rPr lang="es-CO" b="1" i="1" dirty="0" smtClean="0">
                <a:solidFill>
                  <a:srgbClr val="FF0000"/>
                </a:solidFill>
              </a:rPr>
              <a:t>(</a:t>
            </a:r>
            <a:r>
              <a:rPr lang="es-CO" b="1" i="1" dirty="0">
                <a:solidFill>
                  <a:srgbClr val="FF0000"/>
                </a:solidFill>
              </a:rPr>
              <a:t>1 Juan 1:9).</a:t>
            </a:r>
          </a:p>
          <a:p>
            <a:pPr marL="0" indent="0" algn="ctr" fontAlgn="t">
              <a:buNone/>
            </a:pPr>
            <a:r>
              <a:rPr lang="es-CO" b="1" dirty="0"/>
              <a:t>¿Quiere decir esto que podemos pecar </a:t>
            </a:r>
            <a:r>
              <a:rPr lang="es-CO" b="1" dirty="0" smtClean="0"/>
              <a:t>libremente todos </a:t>
            </a:r>
            <a:r>
              <a:rPr lang="es-CO" b="1" dirty="0"/>
              <a:t>los días y después confesarlo a Dios y creer que todo estará bien? </a:t>
            </a:r>
            <a:r>
              <a:rPr lang="es-CO" dirty="0" smtClean="0"/>
              <a:t> </a:t>
            </a:r>
            <a:r>
              <a:rPr lang="es-CO" dirty="0"/>
              <a:t>¡No! Si pensamos esto, deberíamos de examinarnos para ver si de verdad estamos en la familia de Dios. Un verdadero hijo de Dios deseará </a:t>
            </a:r>
            <a:r>
              <a:rPr lang="es-CO" dirty="0" smtClean="0"/>
              <a:t>no pecar </a:t>
            </a:r>
            <a:r>
              <a:rPr lang="es-CO" dirty="0" smtClean="0"/>
              <a:t>nunca más, y por el contrario deseará </a:t>
            </a:r>
            <a:r>
              <a:rPr lang="es-CO" dirty="0" smtClean="0"/>
              <a:t>agradar </a:t>
            </a:r>
            <a:r>
              <a:rPr lang="es-CO" dirty="0"/>
              <a:t>a su Padre Celestial en todo momento y odiará las cosas que Dios odia. </a:t>
            </a:r>
            <a:endParaRPr lang="es-CO" dirty="0" smtClean="0"/>
          </a:p>
        </p:txBody>
      </p:sp>
    </p:spTree>
    <p:extLst>
      <p:ext uri="{BB962C8B-B14F-4D97-AF65-F5344CB8AC3E}">
        <p14:creationId xmlns:p14="http://schemas.microsoft.com/office/powerpoint/2010/main" val="359453765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2" end="2"/>
                                            </p:txEl>
                                          </p:spTgt>
                                        </p:tgtEl>
                                      </p:cBhvr>
                                    </p:animEffect>
                                  </p:childTnLst>
                                </p:cTn>
                              </p:par>
                              <p:par>
                                <p:cTn id="16" presetID="31"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 calcmode="lin" valueType="num">
                                      <p:cBhvr>
                                        <p:cTn id="18"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0"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1" dur="1000"/>
                                        <p:tgtEl>
                                          <p:spTgt spid="3">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6" presetClass="entr" presetSubtype="0" fill="hold"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wipe(down)">
                                      <p:cBhvr>
                                        <p:cTn id="26" dur="580">
                                          <p:stCondLst>
                                            <p:cond delay="0"/>
                                          </p:stCondLst>
                                        </p:cTn>
                                        <p:tgtEl>
                                          <p:spTgt spid="3">
                                            <p:txEl>
                                              <p:pRg st="4" end="4"/>
                                            </p:txEl>
                                          </p:spTgt>
                                        </p:tgtEl>
                                      </p:cBhvr>
                                    </p:animEffect>
                                    <p:anim calcmode="lin" valueType="num">
                                      <p:cBhvr>
                                        <p:cTn id="27"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32" dur="26">
                                          <p:stCondLst>
                                            <p:cond delay="650"/>
                                          </p:stCondLst>
                                        </p:cTn>
                                        <p:tgtEl>
                                          <p:spTgt spid="3">
                                            <p:txEl>
                                              <p:pRg st="4" end="4"/>
                                            </p:txEl>
                                          </p:spTgt>
                                        </p:tgtEl>
                                      </p:cBhvr>
                                      <p:to x="100000" y="60000"/>
                                    </p:animScale>
                                    <p:animScale>
                                      <p:cBhvr>
                                        <p:cTn id="33" dur="166" decel="50000">
                                          <p:stCondLst>
                                            <p:cond delay="676"/>
                                          </p:stCondLst>
                                        </p:cTn>
                                        <p:tgtEl>
                                          <p:spTgt spid="3">
                                            <p:txEl>
                                              <p:pRg st="4" end="4"/>
                                            </p:txEl>
                                          </p:spTgt>
                                        </p:tgtEl>
                                      </p:cBhvr>
                                      <p:to x="100000" y="100000"/>
                                    </p:animScale>
                                    <p:animScale>
                                      <p:cBhvr>
                                        <p:cTn id="34" dur="26">
                                          <p:stCondLst>
                                            <p:cond delay="1312"/>
                                          </p:stCondLst>
                                        </p:cTn>
                                        <p:tgtEl>
                                          <p:spTgt spid="3">
                                            <p:txEl>
                                              <p:pRg st="4" end="4"/>
                                            </p:txEl>
                                          </p:spTgt>
                                        </p:tgtEl>
                                      </p:cBhvr>
                                      <p:to x="100000" y="80000"/>
                                    </p:animScale>
                                    <p:animScale>
                                      <p:cBhvr>
                                        <p:cTn id="35" dur="166" decel="50000">
                                          <p:stCondLst>
                                            <p:cond delay="1338"/>
                                          </p:stCondLst>
                                        </p:cTn>
                                        <p:tgtEl>
                                          <p:spTgt spid="3">
                                            <p:txEl>
                                              <p:pRg st="4" end="4"/>
                                            </p:txEl>
                                          </p:spTgt>
                                        </p:tgtEl>
                                      </p:cBhvr>
                                      <p:to x="100000" y="100000"/>
                                    </p:animScale>
                                    <p:animScale>
                                      <p:cBhvr>
                                        <p:cTn id="36" dur="26">
                                          <p:stCondLst>
                                            <p:cond delay="1642"/>
                                          </p:stCondLst>
                                        </p:cTn>
                                        <p:tgtEl>
                                          <p:spTgt spid="3">
                                            <p:txEl>
                                              <p:pRg st="4" end="4"/>
                                            </p:txEl>
                                          </p:spTgt>
                                        </p:tgtEl>
                                      </p:cBhvr>
                                      <p:to x="100000" y="90000"/>
                                    </p:animScale>
                                    <p:animScale>
                                      <p:cBhvr>
                                        <p:cTn id="37" dur="166" decel="50000">
                                          <p:stCondLst>
                                            <p:cond delay="1668"/>
                                          </p:stCondLst>
                                        </p:cTn>
                                        <p:tgtEl>
                                          <p:spTgt spid="3">
                                            <p:txEl>
                                              <p:pRg st="4" end="4"/>
                                            </p:txEl>
                                          </p:spTgt>
                                        </p:tgtEl>
                                      </p:cBhvr>
                                      <p:to x="100000" y="100000"/>
                                    </p:animScale>
                                    <p:animScale>
                                      <p:cBhvr>
                                        <p:cTn id="38" dur="26">
                                          <p:stCondLst>
                                            <p:cond delay="1808"/>
                                          </p:stCondLst>
                                        </p:cTn>
                                        <p:tgtEl>
                                          <p:spTgt spid="3">
                                            <p:txEl>
                                              <p:pRg st="4" end="4"/>
                                            </p:txEl>
                                          </p:spTgt>
                                        </p:tgtEl>
                                      </p:cBhvr>
                                      <p:to x="100000" y="95000"/>
                                    </p:animScale>
                                    <p:animScale>
                                      <p:cBhvr>
                                        <p:cTn id="39"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4906888" cy="3096344"/>
          </a:xfrm>
        </p:spPr>
        <p:txBody>
          <a:bodyPr/>
          <a:lstStyle/>
          <a:p>
            <a:pPr marL="0" indent="0" algn="ctr">
              <a:buNone/>
            </a:pPr>
            <a:endParaRPr lang="es-CO" dirty="0" smtClean="0"/>
          </a:p>
          <a:p>
            <a:pPr marL="0" indent="0" algn="ctr">
              <a:buNone/>
            </a:pPr>
            <a:r>
              <a:rPr lang="es-CO" dirty="0" smtClean="0"/>
              <a:t>La </a:t>
            </a:r>
            <a:r>
              <a:rPr lang="es-CO" dirty="0"/>
              <a:t>Biblia dice, Y en esto sabemos que nosotros le conocemos, si guardamos sus </a:t>
            </a:r>
            <a:r>
              <a:rPr lang="es-CO" dirty="0" smtClean="0"/>
              <a:t>mandamientos</a:t>
            </a:r>
            <a:r>
              <a:rPr lang="es-CO" dirty="0"/>
              <a:t>. </a:t>
            </a:r>
            <a:endParaRPr lang="es-CO" dirty="0" smtClean="0"/>
          </a:p>
          <a:p>
            <a:pPr marL="0" indent="0" algn="ctr">
              <a:buNone/>
            </a:pPr>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332656"/>
            <a:ext cx="3609950"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547663" y="4005064"/>
            <a:ext cx="5904657" cy="2831544"/>
          </a:xfrm>
          <a:prstGeom prst="rect">
            <a:avLst/>
          </a:prstGeom>
        </p:spPr>
        <p:txBody>
          <a:bodyPr wrap="square">
            <a:spAutoFit/>
          </a:bodyPr>
          <a:lstStyle/>
          <a:p>
            <a:pPr algn="ctr"/>
            <a:r>
              <a:rPr lang="es-CO" sz="3200" dirty="0"/>
              <a:t>El que dice: Yo le conozco, y no guarda sus mandamientos, el tal es mentiroso, y la verdad no está en él.</a:t>
            </a:r>
          </a:p>
          <a:p>
            <a:pPr algn="ctr"/>
            <a:r>
              <a:rPr lang="es-CO" sz="3200" dirty="0">
                <a:solidFill>
                  <a:srgbClr val="FF0000"/>
                </a:solidFill>
              </a:rPr>
              <a:t>(1 Juan 2:3,4).</a:t>
            </a:r>
          </a:p>
          <a:p>
            <a:endParaRPr lang="es-CO" dirty="0"/>
          </a:p>
        </p:txBody>
      </p:sp>
    </p:spTree>
    <p:extLst>
      <p:ext uri="{BB962C8B-B14F-4D97-AF65-F5344CB8AC3E}">
        <p14:creationId xmlns:p14="http://schemas.microsoft.com/office/powerpoint/2010/main" val="328934579"/>
      </p:ext>
    </p:extLst>
  </p:cSld>
  <p:clrMapOvr>
    <a:masterClrMapping/>
  </p:clrMapOvr>
  <p:transition spd="slow">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
            </a:r>
            <a:br>
              <a:rPr lang="es-CO" dirty="0" smtClean="0"/>
            </a:br>
            <a:r>
              <a:rPr lang="es-CO" sz="4900" b="1" dirty="0" smtClean="0">
                <a:solidFill>
                  <a:srgbClr val="FF0000"/>
                </a:solidFill>
              </a:rPr>
              <a:t>Por medio de Cristo </a:t>
            </a:r>
            <a:r>
              <a:rPr lang="es-CO" sz="4900" b="1" dirty="0">
                <a:solidFill>
                  <a:srgbClr val="FF0000"/>
                </a:solidFill>
              </a:rPr>
              <a:t>Podemos llegar a Dios Confiadamente</a:t>
            </a:r>
            <a:br>
              <a:rPr lang="es-CO" sz="4900" b="1" dirty="0">
                <a:solidFill>
                  <a:srgbClr val="FF0000"/>
                </a:solidFill>
              </a:rPr>
            </a:br>
            <a:endParaRPr lang="es-CO" b="1" dirty="0">
              <a:solidFill>
                <a:srgbClr val="FF0000"/>
              </a:solidFill>
            </a:endParaRPr>
          </a:p>
        </p:txBody>
      </p:sp>
      <p:sp>
        <p:nvSpPr>
          <p:cNvPr id="3" name="2 Marcador de contenido"/>
          <p:cNvSpPr>
            <a:spLocks noGrp="1"/>
          </p:cNvSpPr>
          <p:nvPr>
            <p:ph idx="1"/>
          </p:nvPr>
        </p:nvSpPr>
        <p:spPr>
          <a:xfrm>
            <a:off x="467544" y="1722512"/>
            <a:ext cx="5266928" cy="2980928"/>
          </a:xfrm>
          <a:blipFill>
            <a:blip r:embed="rId2"/>
            <a:tile tx="0" ty="0" sx="100000" sy="100000" flip="none" algn="tl"/>
          </a:blipFill>
        </p:spPr>
        <p:txBody>
          <a:bodyPr>
            <a:normAutofit fontScale="77500" lnSpcReduction="20000"/>
          </a:bodyPr>
          <a:lstStyle/>
          <a:p>
            <a:pPr marL="0" indent="0" algn="ctr" fontAlgn="t">
              <a:buNone/>
            </a:pPr>
            <a:r>
              <a:rPr lang="es-CO" dirty="0" smtClean="0"/>
              <a:t>En lo que hemos estudiado hasta ahora a través de la Santa Biblia, hemos </a:t>
            </a:r>
            <a:r>
              <a:rPr lang="es-CO" dirty="0"/>
              <a:t>visto que </a:t>
            </a:r>
            <a:r>
              <a:rPr lang="es-CO" dirty="0" smtClean="0"/>
              <a:t>Cristo</a:t>
            </a:r>
            <a:r>
              <a:rPr lang="es-CO" dirty="0" smtClean="0"/>
              <a:t> </a:t>
            </a:r>
            <a:r>
              <a:rPr lang="es-CO" dirty="0"/>
              <a:t>es el mediador perfecto para los hijos de Dios. El Señor Jesús ora por nosotros diariamente, y no nos rechaza cuando necesitamos ayuda, sino nos ofrece su poder. Él no nos condena cuando fallamos, sino es misericordioso. </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1844824"/>
            <a:ext cx="2663751"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4941168"/>
            <a:ext cx="7704856" cy="1815882"/>
          </a:xfrm>
          <a:prstGeom prst="rect">
            <a:avLst/>
          </a:prstGeom>
          <a:blipFill>
            <a:blip r:embed="rId4"/>
            <a:tile tx="0" ty="0" sx="100000" sy="100000" flip="none" algn="tl"/>
          </a:blipFill>
        </p:spPr>
        <p:txBody>
          <a:bodyPr wrap="square">
            <a:spAutoFit/>
          </a:bodyPr>
          <a:lstStyle/>
          <a:p>
            <a:pPr algn="ctr"/>
            <a:r>
              <a:rPr lang="es-CO" sz="2800" dirty="0"/>
              <a:t>Cuando pecamos, Él es nuestro Intercesor con el Padre. Su sangre preciosa nos limpia de todo pecado para que de nuevo podamos gozar de comunión con nuestro Padre Celestial.</a:t>
            </a:r>
          </a:p>
        </p:txBody>
      </p:sp>
    </p:spTree>
    <p:extLst>
      <p:ext uri="{BB962C8B-B14F-4D97-AF65-F5344CB8AC3E}">
        <p14:creationId xmlns:p14="http://schemas.microsoft.com/office/powerpoint/2010/main" val="479745480"/>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par>
                                <p:cTn id="13" presetID="21" presetClass="entr" presetSubtype="1" fill="hold" nodeType="withEffect">
                                  <p:stCondLst>
                                    <p:cond delay="0"/>
                                  </p:stCondLst>
                                  <p:childTnLst>
                                    <p:set>
                                      <p:cBhvr>
                                        <p:cTn id="14" dur="1" fill="hold">
                                          <p:stCondLst>
                                            <p:cond delay="0"/>
                                          </p:stCondLst>
                                        </p:cTn>
                                        <p:tgtEl>
                                          <p:spTgt spid="5122"/>
                                        </p:tgtEl>
                                        <p:attrNameLst>
                                          <p:attrName>style.visibility</p:attrName>
                                        </p:attrNameLst>
                                      </p:cBhvr>
                                      <p:to>
                                        <p:strVal val="visible"/>
                                      </p:to>
                                    </p:set>
                                    <p:animEffect transition="in" filter="wheel(1)">
                                      <p:cBhvr>
                                        <p:cTn id="15" dur="2000"/>
                                        <p:tgtEl>
                                          <p:spTgt spid="5122"/>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1)">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04665"/>
            <a:ext cx="5410944" cy="3240360"/>
          </a:xfrm>
        </p:spPr>
        <p:txBody>
          <a:bodyPr>
            <a:normAutofit fontScale="85000" lnSpcReduction="10000"/>
          </a:bodyPr>
          <a:lstStyle/>
          <a:p>
            <a:pPr marL="0" indent="0" algn="ctr">
              <a:buNone/>
            </a:pPr>
            <a:r>
              <a:rPr lang="es-CO" dirty="0"/>
              <a:t>Cuando oramos, recordemos que el Señor Jesús nos ha dicho que oremos al Padre en Su Nombre acerca de todas las necesidades que tengamos. Por medio de Él, nuestro Gran Intercesor, podemos venir confiadamente a nuestro Padre Celestial con nuestras peticiones</a:t>
            </a:r>
            <a:r>
              <a:rPr lang="es-CO" dirty="0" smtClean="0"/>
              <a:t>.</a:t>
            </a:r>
            <a:endParaRPr lang="es-CO" dirty="0"/>
          </a:p>
        </p:txBody>
      </p:sp>
      <p:sp>
        <p:nvSpPr>
          <p:cNvPr id="4" name="3 Rectángulo"/>
          <p:cNvSpPr/>
          <p:nvPr/>
        </p:nvSpPr>
        <p:spPr>
          <a:xfrm>
            <a:off x="4427984" y="4006313"/>
            <a:ext cx="4248472" cy="2677656"/>
          </a:xfrm>
          <a:prstGeom prst="rect">
            <a:avLst/>
          </a:prstGeom>
        </p:spPr>
        <p:txBody>
          <a:bodyPr wrap="square">
            <a:spAutoFit/>
          </a:bodyPr>
          <a:lstStyle/>
          <a:p>
            <a:r>
              <a:rPr lang="es-CO" sz="2800" dirty="0"/>
              <a:t>Acerquémonos, pues confiadamente al trono de la gracia, para alcanzar misericordia y hallar gracia para el oportuno socorro </a:t>
            </a:r>
            <a:r>
              <a:rPr lang="es-CO" sz="2800" dirty="0">
                <a:solidFill>
                  <a:srgbClr val="FF0000"/>
                </a:solidFill>
              </a:rPr>
              <a:t>(Hebreos 4:16).</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260648"/>
            <a:ext cx="2808311"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3573016"/>
            <a:ext cx="2663825" cy="2998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37155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fade">
                                      <p:cBhvr>
                                        <p:cTn id="12" dur="2000"/>
                                        <p:tgtEl>
                                          <p:spTgt spid="6147"/>
                                        </p:tgtEl>
                                      </p:cBhvr>
                                    </p:animEffect>
                                    <p:anim calcmode="lin" valueType="num">
                                      <p:cBhvr>
                                        <p:cTn id="13" dur="2000" fill="hold"/>
                                        <p:tgtEl>
                                          <p:spTgt spid="6147"/>
                                        </p:tgtEl>
                                        <p:attrNameLst>
                                          <p:attrName>ppt_w</p:attrName>
                                        </p:attrNameLst>
                                      </p:cBhvr>
                                      <p:tavLst>
                                        <p:tav tm="0" fmla="#ppt_w*sin(2.5*pi*$)">
                                          <p:val>
                                            <p:fltVal val="0"/>
                                          </p:val>
                                        </p:tav>
                                        <p:tav tm="100000">
                                          <p:val>
                                            <p:fltVal val="1"/>
                                          </p:val>
                                        </p:tav>
                                      </p:tavLst>
                                    </p:anim>
                                    <p:anim calcmode="lin" valueType="num">
                                      <p:cBhvr>
                                        <p:cTn id="14" dur="2000" fill="hold"/>
                                        <p:tgtEl>
                                          <p:spTgt spid="614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634082"/>
          </a:xfrm>
        </p:spPr>
        <p:txBody>
          <a:bodyPr>
            <a:noAutofit/>
          </a:bodyPr>
          <a:lstStyle/>
          <a:p>
            <a:r>
              <a:rPr lang="es-CO" sz="5400" b="1" dirty="0" smtClean="0">
                <a:latin typeface="Agency FB" pitchFamily="34" charset="0"/>
              </a:rPr>
              <a:t>Seis textos </a:t>
            </a:r>
            <a:r>
              <a:rPr lang="es-CO" sz="5400" b="1" dirty="0">
                <a:latin typeface="Agency FB" pitchFamily="34" charset="0"/>
              </a:rPr>
              <a:t>para memorizar:</a:t>
            </a:r>
            <a:endParaRPr lang="es-CO" sz="5400" b="1" dirty="0">
              <a:latin typeface="Agency FB" pitchFamily="34" charset="0"/>
            </a:endParaRPr>
          </a:p>
        </p:txBody>
      </p:sp>
      <p:sp>
        <p:nvSpPr>
          <p:cNvPr id="3" name="2 Marcador de contenido"/>
          <p:cNvSpPr>
            <a:spLocks noGrp="1"/>
          </p:cNvSpPr>
          <p:nvPr>
            <p:ph idx="1"/>
          </p:nvPr>
        </p:nvSpPr>
        <p:spPr>
          <a:xfrm>
            <a:off x="179512" y="1412776"/>
            <a:ext cx="8784976" cy="5256584"/>
          </a:xfrm>
        </p:spPr>
        <p:txBody>
          <a:bodyPr>
            <a:normAutofit fontScale="62500" lnSpcReduction="20000"/>
          </a:bodyPr>
          <a:lstStyle/>
          <a:p>
            <a:pPr marL="0" indent="0" algn="ctr" fontAlgn="t">
              <a:buNone/>
            </a:pPr>
            <a:r>
              <a:rPr lang="es-CO" b="1" i="1" dirty="0" smtClean="0"/>
              <a:t>No </a:t>
            </a:r>
            <a:r>
              <a:rPr lang="es-CO" b="1" i="1" dirty="0"/>
              <a:t>os ha sobrevenido ninguna tentación que no sea humana; pero fiel es Dios, que no os dejará ser tentados más de lo que podéis resistir, sino que dará también juntamente con la tentación la salida, para que podáis soportar</a:t>
            </a:r>
            <a:br>
              <a:rPr lang="es-CO" b="1" i="1" dirty="0"/>
            </a:br>
            <a:r>
              <a:rPr lang="es-CO" b="1" dirty="0">
                <a:solidFill>
                  <a:srgbClr val="FF0000"/>
                </a:solidFill>
              </a:rPr>
              <a:t>(1 Corintios 10:13)</a:t>
            </a:r>
          </a:p>
          <a:p>
            <a:pPr marL="0" indent="0" algn="ctr" fontAlgn="t">
              <a:buNone/>
            </a:pPr>
            <a:r>
              <a:rPr lang="es-CO" b="1" i="1" dirty="0"/>
              <a:t>. . . . El que me ama, mi palabra guardará; y mi Padre le amará, y vendremos a él, y haremos morada con </a:t>
            </a:r>
            <a:r>
              <a:rPr lang="es-CO" b="1" i="1" dirty="0" smtClean="0"/>
              <a:t>él</a:t>
            </a:r>
          </a:p>
          <a:p>
            <a:pPr marL="0" indent="0" algn="ctr" fontAlgn="t">
              <a:buNone/>
            </a:pPr>
            <a:r>
              <a:rPr lang="es-CO" b="1" dirty="0">
                <a:solidFill>
                  <a:srgbClr val="FF0000"/>
                </a:solidFill>
              </a:rPr>
              <a:t> (Juan 14:23).</a:t>
            </a:r>
          </a:p>
          <a:p>
            <a:pPr marL="0" indent="0" algn="ctr" fontAlgn="t">
              <a:buNone/>
            </a:pPr>
            <a:r>
              <a:rPr lang="es-CO" b="1" i="1" dirty="0"/>
              <a:t>Hijitos míos, estas cosas os escribo para que no pequéis; y si alguno hubiere pecado, abogado tenemos para con el Padre, a Jesucristo el </a:t>
            </a:r>
            <a:r>
              <a:rPr lang="es-CO" b="1" i="1" dirty="0" smtClean="0"/>
              <a:t>justo</a:t>
            </a:r>
          </a:p>
          <a:p>
            <a:pPr marL="0" indent="0" algn="ctr" fontAlgn="t">
              <a:buNone/>
            </a:pPr>
            <a:r>
              <a:rPr lang="es-CO" b="1" dirty="0" smtClean="0">
                <a:solidFill>
                  <a:srgbClr val="FF0000"/>
                </a:solidFill>
              </a:rPr>
              <a:t>(</a:t>
            </a:r>
            <a:r>
              <a:rPr lang="es-CO" b="1" dirty="0">
                <a:solidFill>
                  <a:srgbClr val="FF0000"/>
                </a:solidFill>
              </a:rPr>
              <a:t>1 Juan 2:1).</a:t>
            </a:r>
          </a:p>
          <a:p>
            <a:pPr marL="0" indent="0" algn="ctr" fontAlgn="t">
              <a:buNone/>
            </a:pPr>
            <a:r>
              <a:rPr lang="es-CO" b="1" i="1" dirty="0"/>
              <a:t>Si confesamos nuestros pecados, él es fiel y justo para perdonar nuestros pecados, y limpiarnos de toda maldad</a:t>
            </a:r>
            <a:r>
              <a:rPr lang="es-CO" dirty="0"/>
              <a:t> </a:t>
            </a:r>
            <a:endParaRPr lang="es-CO" dirty="0"/>
          </a:p>
          <a:p>
            <a:pPr marL="0" indent="0" algn="ctr" fontAlgn="t">
              <a:buNone/>
            </a:pPr>
            <a:r>
              <a:rPr lang="es-CO" b="1" dirty="0" smtClean="0">
                <a:solidFill>
                  <a:srgbClr val="FF0000"/>
                </a:solidFill>
              </a:rPr>
              <a:t>(</a:t>
            </a:r>
            <a:r>
              <a:rPr lang="es-CO" b="1" dirty="0">
                <a:solidFill>
                  <a:srgbClr val="FF0000"/>
                </a:solidFill>
              </a:rPr>
              <a:t>1 Juan 1:9).</a:t>
            </a:r>
          </a:p>
          <a:p>
            <a:pPr marL="0" indent="0" algn="ctr" fontAlgn="t">
              <a:buNone/>
            </a:pPr>
            <a:r>
              <a:rPr lang="es-CO" b="1" i="1" dirty="0"/>
              <a:t>Acerquémonos, pues, confiadamente al trono de la gracia, para alcanzar misericordia y hallar gracia para el oportuno </a:t>
            </a:r>
            <a:r>
              <a:rPr lang="es-CO" b="1" i="1" dirty="0" smtClean="0"/>
              <a:t>socorro</a:t>
            </a:r>
          </a:p>
          <a:p>
            <a:pPr marL="0" indent="0" algn="ctr" fontAlgn="t">
              <a:buNone/>
            </a:pPr>
            <a:r>
              <a:rPr lang="es-CO" b="1" dirty="0" smtClean="0">
                <a:solidFill>
                  <a:srgbClr val="FF0000"/>
                </a:solidFill>
              </a:rPr>
              <a:t>(</a:t>
            </a:r>
            <a:r>
              <a:rPr lang="es-CO" b="1" dirty="0">
                <a:solidFill>
                  <a:srgbClr val="FF0000"/>
                </a:solidFill>
              </a:rPr>
              <a:t>Hebreos 4:16).</a:t>
            </a:r>
          </a:p>
          <a:p>
            <a:pPr marL="0" indent="0" algn="ctr" fontAlgn="t">
              <a:buNone/>
            </a:pPr>
            <a:r>
              <a:rPr lang="es-CO" b="1" i="1" dirty="0"/>
              <a:t>Y en esto sabemos que nosotros le conocemos, si guardamos sus </a:t>
            </a:r>
            <a:r>
              <a:rPr lang="es-CO" b="1" i="1" dirty="0" smtClean="0"/>
              <a:t>mandamientos</a:t>
            </a:r>
          </a:p>
          <a:p>
            <a:pPr marL="0" indent="0" algn="ctr" fontAlgn="t">
              <a:buNone/>
            </a:pPr>
            <a:r>
              <a:rPr lang="es-CO" b="1" dirty="0" smtClean="0">
                <a:solidFill>
                  <a:srgbClr val="FF0000"/>
                </a:solidFill>
              </a:rPr>
              <a:t>(</a:t>
            </a:r>
            <a:r>
              <a:rPr lang="es-CO" b="1" dirty="0">
                <a:solidFill>
                  <a:srgbClr val="FF0000"/>
                </a:solidFill>
              </a:rPr>
              <a:t>1 Juan 2:3).</a:t>
            </a:r>
          </a:p>
        </p:txBody>
      </p:sp>
    </p:spTree>
    <p:extLst>
      <p:ext uri="{BB962C8B-B14F-4D97-AF65-F5344CB8AC3E}">
        <p14:creationId xmlns:p14="http://schemas.microsoft.com/office/powerpoint/2010/main" val="4056664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80">
                                          <p:stCondLst>
                                            <p:cond delay="0"/>
                                          </p:stCondLst>
                                        </p:cTn>
                                        <p:tgtEl>
                                          <p:spTgt spid="3">
                                            <p:txEl>
                                              <p:pRg st="1" end="1"/>
                                            </p:txEl>
                                          </p:spTgt>
                                        </p:tgtEl>
                                      </p:cBhvr>
                                    </p:animEffect>
                                    <p:anim calcmode="lin" valueType="num">
                                      <p:cBhvr>
                                        <p:cTn id="1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1" end="1"/>
                                            </p:txEl>
                                          </p:spTgt>
                                        </p:tgtEl>
                                      </p:cBhvr>
                                      <p:to x="100000" y="60000"/>
                                    </p:animScale>
                                    <p:animScale>
                                      <p:cBhvr>
                                        <p:cTn id="22" dur="166" decel="50000">
                                          <p:stCondLst>
                                            <p:cond delay="676"/>
                                          </p:stCondLst>
                                        </p:cTn>
                                        <p:tgtEl>
                                          <p:spTgt spid="3">
                                            <p:txEl>
                                              <p:pRg st="1" end="1"/>
                                            </p:txEl>
                                          </p:spTgt>
                                        </p:tgtEl>
                                      </p:cBhvr>
                                      <p:to x="100000" y="100000"/>
                                    </p:animScale>
                                    <p:animScale>
                                      <p:cBhvr>
                                        <p:cTn id="23" dur="26">
                                          <p:stCondLst>
                                            <p:cond delay="1312"/>
                                          </p:stCondLst>
                                        </p:cTn>
                                        <p:tgtEl>
                                          <p:spTgt spid="3">
                                            <p:txEl>
                                              <p:pRg st="1" end="1"/>
                                            </p:txEl>
                                          </p:spTgt>
                                        </p:tgtEl>
                                      </p:cBhvr>
                                      <p:to x="100000" y="80000"/>
                                    </p:animScale>
                                    <p:animScale>
                                      <p:cBhvr>
                                        <p:cTn id="24" dur="166" decel="50000">
                                          <p:stCondLst>
                                            <p:cond delay="1338"/>
                                          </p:stCondLst>
                                        </p:cTn>
                                        <p:tgtEl>
                                          <p:spTgt spid="3">
                                            <p:txEl>
                                              <p:pRg st="1" end="1"/>
                                            </p:txEl>
                                          </p:spTgt>
                                        </p:tgtEl>
                                      </p:cBhvr>
                                      <p:to x="100000" y="100000"/>
                                    </p:animScale>
                                    <p:animScale>
                                      <p:cBhvr>
                                        <p:cTn id="25" dur="26">
                                          <p:stCondLst>
                                            <p:cond delay="1642"/>
                                          </p:stCondLst>
                                        </p:cTn>
                                        <p:tgtEl>
                                          <p:spTgt spid="3">
                                            <p:txEl>
                                              <p:pRg st="1" end="1"/>
                                            </p:txEl>
                                          </p:spTgt>
                                        </p:tgtEl>
                                      </p:cBhvr>
                                      <p:to x="100000" y="90000"/>
                                    </p:animScale>
                                    <p:animScale>
                                      <p:cBhvr>
                                        <p:cTn id="26" dur="166" decel="50000">
                                          <p:stCondLst>
                                            <p:cond delay="1668"/>
                                          </p:stCondLst>
                                        </p:cTn>
                                        <p:tgtEl>
                                          <p:spTgt spid="3">
                                            <p:txEl>
                                              <p:pRg st="1" end="1"/>
                                            </p:txEl>
                                          </p:spTgt>
                                        </p:tgtEl>
                                      </p:cBhvr>
                                      <p:to x="100000" y="100000"/>
                                    </p:animScale>
                                    <p:animScale>
                                      <p:cBhvr>
                                        <p:cTn id="27" dur="26">
                                          <p:stCondLst>
                                            <p:cond delay="1808"/>
                                          </p:stCondLst>
                                        </p:cTn>
                                        <p:tgtEl>
                                          <p:spTgt spid="3">
                                            <p:txEl>
                                              <p:pRg st="1" end="1"/>
                                            </p:txEl>
                                          </p:spTgt>
                                        </p:tgtEl>
                                      </p:cBhvr>
                                      <p:to x="100000" y="95000"/>
                                    </p:animScale>
                                    <p:animScale>
                                      <p:cBhvr>
                                        <p:cTn id="28" dur="166" decel="50000">
                                          <p:stCondLst>
                                            <p:cond delay="1834"/>
                                          </p:stCondLst>
                                        </p:cTn>
                                        <p:tgtEl>
                                          <p:spTgt spid="3">
                                            <p:txEl>
                                              <p:pRg st="1" end="1"/>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wipe(down)">
                                      <p:cBhvr>
                                        <p:cTn id="31" dur="580">
                                          <p:stCondLst>
                                            <p:cond delay="0"/>
                                          </p:stCondLst>
                                        </p:cTn>
                                        <p:tgtEl>
                                          <p:spTgt spid="3">
                                            <p:txEl>
                                              <p:pRg st="2" end="2"/>
                                            </p:txEl>
                                          </p:spTgt>
                                        </p:tgtEl>
                                      </p:cBhvr>
                                    </p:animEffect>
                                    <p:anim calcmode="lin" valueType="num">
                                      <p:cBhvr>
                                        <p:cTn id="32"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2" end="2"/>
                                            </p:txEl>
                                          </p:spTgt>
                                        </p:tgtEl>
                                      </p:cBhvr>
                                      <p:to x="100000" y="60000"/>
                                    </p:animScale>
                                    <p:animScale>
                                      <p:cBhvr>
                                        <p:cTn id="38" dur="166" decel="50000">
                                          <p:stCondLst>
                                            <p:cond delay="676"/>
                                          </p:stCondLst>
                                        </p:cTn>
                                        <p:tgtEl>
                                          <p:spTgt spid="3">
                                            <p:txEl>
                                              <p:pRg st="2" end="2"/>
                                            </p:txEl>
                                          </p:spTgt>
                                        </p:tgtEl>
                                      </p:cBhvr>
                                      <p:to x="100000" y="100000"/>
                                    </p:animScale>
                                    <p:animScale>
                                      <p:cBhvr>
                                        <p:cTn id="39" dur="26">
                                          <p:stCondLst>
                                            <p:cond delay="1312"/>
                                          </p:stCondLst>
                                        </p:cTn>
                                        <p:tgtEl>
                                          <p:spTgt spid="3">
                                            <p:txEl>
                                              <p:pRg st="2" end="2"/>
                                            </p:txEl>
                                          </p:spTgt>
                                        </p:tgtEl>
                                      </p:cBhvr>
                                      <p:to x="100000" y="80000"/>
                                    </p:animScale>
                                    <p:animScale>
                                      <p:cBhvr>
                                        <p:cTn id="40" dur="166" decel="50000">
                                          <p:stCondLst>
                                            <p:cond delay="1338"/>
                                          </p:stCondLst>
                                        </p:cTn>
                                        <p:tgtEl>
                                          <p:spTgt spid="3">
                                            <p:txEl>
                                              <p:pRg st="2" end="2"/>
                                            </p:txEl>
                                          </p:spTgt>
                                        </p:tgtEl>
                                      </p:cBhvr>
                                      <p:to x="100000" y="100000"/>
                                    </p:animScale>
                                    <p:animScale>
                                      <p:cBhvr>
                                        <p:cTn id="41" dur="26">
                                          <p:stCondLst>
                                            <p:cond delay="1642"/>
                                          </p:stCondLst>
                                        </p:cTn>
                                        <p:tgtEl>
                                          <p:spTgt spid="3">
                                            <p:txEl>
                                              <p:pRg st="2" end="2"/>
                                            </p:txEl>
                                          </p:spTgt>
                                        </p:tgtEl>
                                      </p:cBhvr>
                                      <p:to x="100000" y="90000"/>
                                    </p:animScale>
                                    <p:animScale>
                                      <p:cBhvr>
                                        <p:cTn id="42" dur="166" decel="50000">
                                          <p:stCondLst>
                                            <p:cond delay="1668"/>
                                          </p:stCondLst>
                                        </p:cTn>
                                        <p:tgtEl>
                                          <p:spTgt spid="3">
                                            <p:txEl>
                                              <p:pRg st="2" end="2"/>
                                            </p:txEl>
                                          </p:spTgt>
                                        </p:tgtEl>
                                      </p:cBhvr>
                                      <p:to x="100000" y="100000"/>
                                    </p:animScale>
                                    <p:animScale>
                                      <p:cBhvr>
                                        <p:cTn id="43" dur="26">
                                          <p:stCondLst>
                                            <p:cond delay="1808"/>
                                          </p:stCondLst>
                                        </p:cTn>
                                        <p:tgtEl>
                                          <p:spTgt spid="3">
                                            <p:txEl>
                                              <p:pRg st="2" end="2"/>
                                            </p:txEl>
                                          </p:spTgt>
                                        </p:tgtEl>
                                      </p:cBhvr>
                                      <p:to x="100000" y="95000"/>
                                    </p:animScale>
                                    <p:animScale>
                                      <p:cBhvr>
                                        <p:cTn id="44" dur="166" decel="50000">
                                          <p:stCondLst>
                                            <p:cond delay="1834"/>
                                          </p:stCondLst>
                                        </p:cTn>
                                        <p:tgtEl>
                                          <p:spTgt spid="3">
                                            <p:txEl>
                                              <p:pRg st="2" end="2"/>
                                            </p:txEl>
                                          </p:spTgt>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3">
                                            <p:txEl>
                                              <p:pRg st="3" end="3"/>
                                            </p:txEl>
                                          </p:spTgt>
                                        </p:tgtEl>
                                        <p:attrNameLst>
                                          <p:attrName>style.visibility</p:attrName>
                                        </p:attrNameLst>
                                      </p:cBhvr>
                                      <p:to>
                                        <p:strVal val="visible"/>
                                      </p:to>
                                    </p:set>
                                    <p:animEffect transition="in" filter="barn(inVertical)">
                                      <p:cBhvr>
                                        <p:cTn id="49" dur="500"/>
                                        <p:tgtEl>
                                          <p:spTgt spid="3">
                                            <p:txEl>
                                              <p:pRg st="3" end="3"/>
                                            </p:txEl>
                                          </p:spTgt>
                                        </p:tgtEl>
                                      </p:cBhvr>
                                    </p:animEffect>
                                  </p:childTnLst>
                                </p:cTn>
                              </p:par>
                              <p:par>
                                <p:cTn id="50" presetID="16" presetClass="entr" presetSubtype="21" fill="hold" nodeType="withEffect">
                                  <p:stCondLst>
                                    <p:cond delay="0"/>
                                  </p:stCondLst>
                                  <p:childTnLst>
                                    <p:set>
                                      <p:cBhvr>
                                        <p:cTn id="51" dur="1" fill="hold">
                                          <p:stCondLst>
                                            <p:cond delay="0"/>
                                          </p:stCondLst>
                                        </p:cTn>
                                        <p:tgtEl>
                                          <p:spTgt spid="3">
                                            <p:txEl>
                                              <p:pRg st="4" end="4"/>
                                            </p:txEl>
                                          </p:spTgt>
                                        </p:tgtEl>
                                        <p:attrNameLst>
                                          <p:attrName>style.visibility</p:attrName>
                                        </p:attrNameLst>
                                      </p:cBhvr>
                                      <p:to>
                                        <p:strVal val="visible"/>
                                      </p:to>
                                    </p:set>
                                    <p:animEffect transition="in" filter="barn(inVertical)">
                                      <p:cBhvr>
                                        <p:cTn id="52" dur="500"/>
                                        <p:tgtEl>
                                          <p:spTgt spid="3">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nodeType="clickEffect">
                                  <p:stCondLst>
                                    <p:cond delay="0"/>
                                  </p:stCondLst>
                                  <p:childTnLst>
                                    <p:set>
                                      <p:cBhvr>
                                        <p:cTn id="56" dur="1" fill="hold">
                                          <p:stCondLst>
                                            <p:cond delay="0"/>
                                          </p:stCondLst>
                                        </p:cTn>
                                        <p:tgtEl>
                                          <p:spTgt spid="3">
                                            <p:txEl>
                                              <p:pRg st="5" end="5"/>
                                            </p:txEl>
                                          </p:spTgt>
                                        </p:tgtEl>
                                        <p:attrNameLst>
                                          <p:attrName>style.visibility</p:attrName>
                                        </p:attrNameLst>
                                      </p:cBhvr>
                                      <p:to>
                                        <p:strVal val="visible"/>
                                      </p:to>
                                    </p:set>
                                    <p:animEffect transition="in" filter="wipe(down)">
                                      <p:cBhvr>
                                        <p:cTn id="57" dur="500"/>
                                        <p:tgtEl>
                                          <p:spTgt spid="3">
                                            <p:txEl>
                                              <p:pRg st="5" end="5"/>
                                            </p:txEl>
                                          </p:spTgt>
                                        </p:tgtEl>
                                      </p:cBhvr>
                                    </p:animEffect>
                                  </p:childTnLst>
                                </p:cTn>
                              </p:par>
                              <p:par>
                                <p:cTn id="58" presetID="22" presetClass="entr" presetSubtype="4" fill="hold" nodeType="withEffect">
                                  <p:stCondLst>
                                    <p:cond delay="0"/>
                                  </p:stCondLst>
                                  <p:childTnLst>
                                    <p:set>
                                      <p:cBhvr>
                                        <p:cTn id="59" dur="1" fill="hold">
                                          <p:stCondLst>
                                            <p:cond delay="0"/>
                                          </p:stCondLst>
                                        </p:cTn>
                                        <p:tgtEl>
                                          <p:spTgt spid="3">
                                            <p:txEl>
                                              <p:pRg st="6" end="6"/>
                                            </p:txEl>
                                          </p:spTgt>
                                        </p:tgtEl>
                                        <p:attrNameLst>
                                          <p:attrName>style.visibility</p:attrName>
                                        </p:attrNameLst>
                                      </p:cBhvr>
                                      <p:to>
                                        <p:strVal val="visible"/>
                                      </p:to>
                                    </p:set>
                                    <p:animEffect transition="in" filter="wipe(down)">
                                      <p:cBhvr>
                                        <p:cTn id="60" dur="500"/>
                                        <p:tgtEl>
                                          <p:spTgt spid="3">
                                            <p:txEl>
                                              <p:pRg st="6" end="6"/>
                                            </p:txEl>
                                          </p:spTgt>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nodeType="clickEffect">
                                  <p:stCondLst>
                                    <p:cond delay="0"/>
                                  </p:stCondLst>
                                  <p:childTnLst>
                                    <p:set>
                                      <p:cBhvr>
                                        <p:cTn id="64" dur="1" fill="hold">
                                          <p:stCondLst>
                                            <p:cond delay="0"/>
                                          </p:stCondLst>
                                        </p:cTn>
                                        <p:tgtEl>
                                          <p:spTgt spid="3">
                                            <p:txEl>
                                              <p:pRg st="7" end="7"/>
                                            </p:txEl>
                                          </p:spTgt>
                                        </p:tgtEl>
                                        <p:attrNameLst>
                                          <p:attrName>style.visibility</p:attrName>
                                        </p:attrNameLst>
                                      </p:cBhvr>
                                      <p:to>
                                        <p:strVal val="visible"/>
                                      </p:to>
                                    </p:set>
                                    <p:animEffect transition="in" filter="wipe(down)">
                                      <p:cBhvr>
                                        <p:cTn id="65" dur="500"/>
                                        <p:tgtEl>
                                          <p:spTgt spid="3">
                                            <p:txEl>
                                              <p:pRg st="7" end="7"/>
                                            </p:txEl>
                                          </p:spTgt>
                                        </p:tgtEl>
                                      </p:cBhvr>
                                    </p:animEffect>
                                  </p:childTnLst>
                                </p:cTn>
                              </p:par>
                              <p:par>
                                <p:cTn id="66" presetID="22" presetClass="entr" presetSubtype="4" fill="hold" nodeType="withEffect">
                                  <p:stCondLst>
                                    <p:cond delay="0"/>
                                  </p:stCondLst>
                                  <p:childTnLst>
                                    <p:set>
                                      <p:cBhvr>
                                        <p:cTn id="67" dur="1" fill="hold">
                                          <p:stCondLst>
                                            <p:cond delay="0"/>
                                          </p:stCondLst>
                                        </p:cTn>
                                        <p:tgtEl>
                                          <p:spTgt spid="3">
                                            <p:txEl>
                                              <p:pRg st="8" end="8"/>
                                            </p:txEl>
                                          </p:spTgt>
                                        </p:tgtEl>
                                        <p:attrNameLst>
                                          <p:attrName>style.visibility</p:attrName>
                                        </p:attrNameLst>
                                      </p:cBhvr>
                                      <p:to>
                                        <p:strVal val="visible"/>
                                      </p:to>
                                    </p:set>
                                    <p:animEffect transition="in" filter="wipe(down)">
                                      <p:cBhvr>
                                        <p:cTn id="68" dur="500"/>
                                        <p:tgtEl>
                                          <p:spTgt spid="3">
                                            <p:txEl>
                                              <p:pRg st="8" end="8"/>
                                            </p:txEl>
                                          </p:spTgt>
                                        </p:tgtEl>
                                      </p:cBhvr>
                                    </p:animEffect>
                                  </p:childTnLst>
                                </p:cTn>
                              </p:par>
                            </p:childTnLst>
                          </p:cTn>
                        </p:par>
                      </p:childTnLst>
                    </p:cTn>
                  </p:par>
                  <p:par>
                    <p:cTn id="69" fill="hold">
                      <p:stCondLst>
                        <p:cond delay="indefinite"/>
                      </p:stCondLst>
                      <p:childTnLst>
                        <p:par>
                          <p:cTn id="70" fill="hold">
                            <p:stCondLst>
                              <p:cond delay="0"/>
                            </p:stCondLst>
                            <p:childTnLst>
                              <p:par>
                                <p:cTn id="71" presetID="45" presetClass="entr" presetSubtype="0" fill="hold" nodeType="clickEffect">
                                  <p:stCondLst>
                                    <p:cond delay="0"/>
                                  </p:stCondLst>
                                  <p:childTnLst>
                                    <p:set>
                                      <p:cBhvr>
                                        <p:cTn id="72" dur="1" fill="hold">
                                          <p:stCondLst>
                                            <p:cond delay="0"/>
                                          </p:stCondLst>
                                        </p:cTn>
                                        <p:tgtEl>
                                          <p:spTgt spid="3">
                                            <p:txEl>
                                              <p:pRg st="9" end="9"/>
                                            </p:txEl>
                                          </p:spTgt>
                                        </p:tgtEl>
                                        <p:attrNameLst>
                                          <p:attrName>style.visibility</p:attrName>
                                        </p:attrNameLst>
                                      </p:cBhvr>
                                      <p:to>
                                        <p:strVal val="visible"/>
                                      </p:to>
                                    </p:set>
                                    <p:animEffect transition="in" filter="fade">
                                      <p:cBhvr>
                                        <p:cTn id="73" dur="2000"/>
                                        <p:tgtEl>
                                          <p:spTgt spid="3">
                                            <p:txEl>
                                              <p:pRg st="9" end="9"/>
                                            </p:txEl>
                                          </p:spTgt>
                                        </p:tgtEl>
                                      </p:cBhvr>
                                    </p:animEffect>
                                    <p:anim calcmode="lin" valueType="num">
                                      <p:cBhvr>
                                        <p:cTn id="74" dur="2000" fill="hold"/>
                                        <p:tgtEl>
                                          <p:spTgt spid="3">
                                            <p:txEl>
                                              <p:pRg st="9" end="9"/>
                                            </p:txEl>
                                          </p:spTgt>
                                        </p:tgtEl>
                                        <p:attrNameLst>
                                          <p:attrName>ppt_w</p:attrName>
                                        </p:attrNameLst>
                                      </p:cBhvr>
                                      <p:tavLst>
                                        <p:tav tm="0" fmla="#ppt_w*sin(2.5*pi*$)">
                                          <p:val>
                                            <p:fltVal val="0"/>
                                          </p:val>
                                        </p:tav>
                                        <p:tav tm="100000">
                                          <p:val>
                                            <p:fltVal val="1"/>
                                          </p:val>
                                        </p:tav>
                                      </p:tavLst>
                                    </p:anim>
                                    <p:anim calcmode="lin" valueType="num">
                                      <p:cBhvr>
                                        <p:cTn id="75" dur="2000" fill="hold"/>
                                        <p:tgtEl>
                                          <p:spTgt spid="3">
                                            <p:txEl>
                                              <p:pRg st="9" end="9"/>
                                            </p:txEl>
                                          </p:spTgt>
                                        </p:tgtEl>
                                        <p:attrNameLst>
                                          <p:attrName>ppt_h</p:attrName>
                                        </p:attrNameLst>
                                      </p:cBhvr>
                                      <p:tavLst>
                                        <p:tav tm="0">
                                          <p:val>
                                            <p:strVal val="#ppt_h"/>
                                          </p:val>
                                        </p:tav>
                                        <p:tav tm="100000">
                                          <p:val>
                                            <p:strVal val="#ppt_h"/>
                                          </p:val>
                                        </p:tav>
                                      </p:tavLst>
                                    </p:anim>
                                  </p:childTnLst>
                                </p:cTn>
                              </p:par>
                              <p:par>
                                <p:cTn id="76" presetID="45" presetClass="entr" presetSubtype="0" fill="hold" nodeType="withEffect">
                                  <p:stCondLst>
                                    <p:cond delay="0"/>
                                  </p:stCondLst>
                                  <p:childTnLst>
                                    <p:set>
                                      <p:cBhvr>
                                        <p:cTn id="77" dur="1" fill="hold">
                                          <p:stCondLst>
                                            <p:cond delay="0"/>
                                          </p:stCondLst>
                                        </p:cTn>
                                        <p:tgtEl>
                                          <p:spTgt spid="3">
                                            <p:txEl>
                                              <p:pRg st="10" end="10"/>
                                            </p:txEl>
                                          </p:spTgt>
                                        </p:tgtEl>
                                        <p:attrNameLst>
                                          <p:attrName>style.visibility</p:attrName>
                                        </p:attrNameLst>
                                      </p:cBhvr>
                                      <p:to>
                                        <p:strVal val="visible"/>
                                      </p:to>
                                    </p:set>
                                    <p:animEffect transition="in" filter="fade">
                                      <p:cBhvr>
                                        <p:cTn id="78" dur="2000"/>
                                        <p:tgtEl>
                                          <p:spTgt spid="3">
                                            <p:txEl>
                                              <p:pRg st="10" end="10"/>
                                            </p:txEl>
                                          </p:spTgt>
                                        </p:tgtEl>
                                      </p:cBhvr>
                                    </p:animEffect>
                                    <p:anim calcmode="lin" valueType="num">
                                      <p:cBhvr>
                                        <p:cTn id="79" dur="2000" fill="hold"/>
                                        <p:tgtEl>
                                          <p:spTgt spid="3">
                                            <p:txEl>
                                              <p:pRg st="10" end="10"/>
                                            </p:txEl>
                                          </p:spTgt>
                                        </p:tgtEl>
                                        <p:attrNameLst>
                                          <p:attrName>ppt_w</p:attrName>
                                        </p:attrNameLst>
                                      </p:cBhvr>
                                      <p:tavLst>
                                        <p:tav tm="0" fmla="#ppt_w*sin(2.5*pi*$)">
                                          <p:val>
                                            <p:fltVal val="0"/>
                                          </p:val>
                                        </p:tav>
                                        <p:tav tm="100000">
                                          <p:val>
                                            <p:fltVal val="1"/>
                                          </p:val>
                                        </p:tav>
                                      </p:tavLst>
                                    </p:anim>
                                    <p:anim calcmode="lin" valueType="num">
                                      <p:cBhvr>
                                        <p:cTn id="80" dur="2000" fill="hold"/>
                                        <p:tgtEl>
                                          <p:spTgt spid="3">
                                            <p:txEl>
                                              <p:pRg st="10" end="1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6000" b="1" dirty="0" smtClean="0"/>
              <a:t>Conclusión</a:t>
            </a:r>
            <a:endParaRPr lang="es-CO" sz="6000" b="1" dirty="0"/>
          </a:p>
        </p:txBody>
      </p:sp>
      <p:sp>
        <p:nvSpPr>
          <p:cNvPr id="3" name="2 Marcador de contenido"/>
          <p:cNvSpPr>
            <a:spLocks noGrp="1"/>
          </p:cNvSpPr>
          <p:nvPr>
            <p:ph idx="1"/>
          </p:nvPr>
        </p:nvSpPr>
        <p:spPr>
          <a:xfrm>
            <a:off x="467544" y="1628800"/>
            <a:ext cx="8229600" cy="5069160"/>
          </a:xfrm>
          <a:blipFill>
            <a:blip r:embed="rId2"/>
            <a:tile tx="0" ty="0" sx="100000" sy="100000" flip="none" algn="tl"/>
          </a:blipFill>
        </p:spPr>
        <p:txBody>
          <a:bodyPr>
            <a:normAutofit fontScale="92500"/>
          </a:bodyPr>
          <a:lstStyle/>
          <a:p>
            <a:pPr marL="0" indent="0" algn="ctr">
              <a:buNone/>
            </a:pPr>
            <a:r>
              <a:rPr lang="es-CO" dirty="0" smtClean="0"/>
              <a:t>Después de haber estudiado un poco sobre nuestro poderoso «Creador, Redentor, Mediador y Rey» que ha de venir, no podemos menos que rendirnos ante su augusta presencia, y decir: </a:t>
            </a:r>
          </a:p>
          <a:p>
            <a:pPr marL="0" indent="0">
              <a:buNone/>
            </a:pPr>
            <a:endParaRPr lang="es-CO" dirty="0"/>
          </a:p>
          <a:p>
            <a:pPr marL="0" indent="0" algn="ctr">
              <a:buNone/>
            </a:pPr>
            <a:r>
              <a:rPr lang="es-CO" b="1" dirty="0" smtClean="0">
                <a:solidFill>
                  <a:srgbClr val="0070C0"/>
                </a:solidFill>
              </a:rPr>
              <a:t>Gracias Padre nuestro por tener misericordia de nosotros. Ayúdanos a acudir ante el Trono de la gracia con la seguridad de que nuestros pecados son perdonados. </a:t>
            </a:r>
          </a:p>
          <a:p>
            <a:pPr marL="0" indent="0" algn="ctr">
              <a:buNone/>
            </a:pPr>
            <a:r>
              <a:rPr lang="es-CO" sz="3500" b="1" dirty="0" smtClean="0">
                <a:solidFill>
                  <a:srgbClr val="FF0000"/>
                </a:solidFill>
              </a:rPr>
              <a:t>Oramos en el Nombre de Cristo Jesús. Amen.  </a:t>
            </a:r>
            <a:endParaRPr lang="es-CO" sz="3500" b="1" dirty="0">
              <a:solidFill>
                <a:srgbClr val="FF0000"/>
              </a:solidFill>
            </a:endParaRPr>
          </a:p>
        </p:txBody>
      </p:sp>
    </p:spTree>
    <p:extLst>
      <p:ext uri="{BB962C8B-B14F-4D97-AF65-F5344CB8AC3E}">
        <p14:creationId xmlns:p14="http://schemas.microsoft.com/office/powerpoint/2010/main" val="1982251825"/>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261</TotalTime>
  <Words>1156</Words>
  <Application>Microsoft Office PowerPoint</Application>
  <PresentationFormat>Presentación en pantalla (4:3)</PresentationFormat>
  <Paragraphs>103</Paragraphs>
  <Slides>22</Slides>
  <Notes>0</Notes>
  <HiddenSlides>0</HiddenSlides>
  <MMClips>0</MMClips>
  <ScaleCrop>false</ScaleCrop>
  <HeadingPairs>
    <vt:vector size="4" baseType="variant">
      <vt:variant>
        <vt:lpstr>Tema</vt:lpstr>
      </vt:variant>
      <vt:variant>
        <vt:i4>1</vt:i4>
      </vt:variant>
      <vt:variant>
        <vt:lpstr>Títulos de diapositiva</vt:lpstr>
      </vt:variant>
      <vt:variant>
        <vt:i4>22</vt:i4>
      </vt:variant>
    </vt:vector>
  </HeadingPairs>
  <TitlesOfParts>
    <vt:vector size="23" baseType="lpstr">
      <vt:lpstr>Tema de Office</vt:lpstr>
      <vt:lpstr>EL VERBO EN CUATRO DIMENCIONES</vt:lpstr>
      <vt:lpstr> CREADOR, SALVADOR, INTERCESOR Y REY.  </vt:lpstr>
      <vt:lpstr>Presentación de PowerPoint</vt:lpstr>
      <vt:lpstr>Presentación de PowerPoint</vt:lpstr>
      <vt:lpstr>Presentación de PowerPoint</vt:lpstr>
      <vt:lpstr> Jesucristo, el Intercesor Perfecto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Cristo restablece la Comunión Rota</vt:lpstr>
      <vt:lpstr>Presentación de PowerPoint</vt:lpstr>
      <vt:lpstr>Presentación de PowerPoint</vt:lpstr>
      <vt:lpstr>¿Cuándo nos limpia Dios de nuestros pecados?</vt:lpstr>
      <vt:lpstr>Presentación de PowerPoint</vt:lpstr>
      <vt:lpstr> Por medio de Cristo Podemos llegar a Dios Confiadamente </vt:lpstr>
      <vt:lpstr>Presentación de PowerPoint</vt:lpstr>
      <vt:lpstr>Seis textos para memorizar:</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VERBO EN CUATRO DIMENCIONES</dc:title>
  <dc:creator>FAMILIA FIERRO CH</dc:creator>
  <cp:lastModifiedBy>FAMILIA FIERRO CH</cp:lastModifiedBy>
  <cp:revision>65</cp:revision>
  <dcterms:created xsi:type="dcterms:W3CDTF">2013-03-03T12:09:11Z</dcterms:created>
  <dcterms:modified xsi:type="dcterms:W3CDTF">2014-03-29T22:50:13Z</dcterms:modified>
</cp:coreProperties>
</file>